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notesSlides/notesSlide2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slideMasters/slideMaster1.xml" ContentType="application/vnd.openxmlformats-officedocument.presentationml.slideMaster+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slideLayouts/slideLayout1.xml" ContentType="application/vnd.openxmlformats-officedocument.presentationml.slideLayout+xml"/>
  <Override PartName="/ppt/notesSlides/notesSlide36.xml" ContentType="application/vnd.openxmlformats-officedocument.presentationml.notesSlide+xml"/>
  <Override PartName="/ppt/slideLayouts/slideLayout2.xml" ContentType="application/vnd.openxmlformats-officedocument.presentationml.slideLayou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slideLayouts/slideLayout3.xml" ContentType="application/vnd.openxmlformats-officedocument.presentationml.slideLayout+xml"/>
  <Override PartName="/ppt/notesSlides/notesSlide43.xml" ContentType="application/vnd.openxmlformats-officedocument.presentationml.notesSlide+xml"/>
  <Override PartName="/ppt/slideLayouts/slideLayout4.xml" ContentType="application/vnd.openxmlformats-officedocument.presentationml.slideLayout+xml"/>
  <Override PartName="/ppt/notesSlides/notesSlide44.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45.xml" ContentType="application/vnd.openxmlformats-officedocument.presentationml.notesSlide+xml"/>
  <Override PartName="/ppt/slideLayouts/slideLayout11.xml" ContentType="application/vnd.openxmlformats-officedocument.presentationml.slideLayout+xml"/>
  <Override PartName="/ppt/notesSlides/notesSlide46.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customXml/itemProps2.xml" ContentType="application/vnd.openxmlformats-officedocument.customXmlProperties+xml"/>
  <Override PartName="/customXml/itemProps3.xml" ContentType="application/vnd.openxmlformats-officedocument.customXmlProperties+xml"/>
  <Override PartName="/customXml/itemProps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80" r:id="rId4"/>
  </p:sldMasterIdLst>
  <p:notesMasterIdLst>
    <p:notesMasterId r:id="rId51"/>
  </p:notesMasterIdLst>
  <p:handoutMasterIdLst>
    <p:handoutMasterId r:id="rId52"/>
  </p:handoutMasterIdLst>
  <p:sldIdLst>
    <p:sldId id="256" r:id="rId5"/>
    <p:sldId id="867" r:id="rId6"/>
    <p:sldId id="910" r:id="rId7"/>
    <p:sldId id="913" r:id="rId8"/>
    <p:sldId id="319" r:id="rId9"/>
    <p:sldId id="299" r:id="rId10"/>
    <p:sldId id="868" r:id="rId11"/>
    <p:sldId id="869" r:id="rId12"/>
    <p:sldId id="816" r:id="rId13"/>
    <p:sldId id="856" r:id="rId14"/>
    <p:sldId id="849" r:id="rId15"/>
    <p:sldId id="622" r:id="rId16"/>
    <p:sldId id="888" r:id="rId17"/>
    <p:sldId id="589" r:id="rId18"/>
    <p:sldId id="912" r:id="rId19"/>
    <p:sldId id="871" r:id="rId20"/>
    <p:sldId id="906" r:id="rId21"/>
    <p:sldId id="257" r:id="rId22"/>
    <p:sldId id="892" r:id="rId23"/>
    <p:sldId id="861" r:id="rId24"/>
    <p:sldId id="893" r:id="rId25"/>
    <p:sldId id="872" r:id="rId26"/>
    <p:sldId id="890" r:id="rId27"/>
    <p:sldId id="883" r:id="rId28"/>
    <p:sldId id="891" r:id="rId29"/>
    <p:sldId id="905" r:id="rId30"/>
    <p:sldId id="873" r:id="rId31"/>
    <p:sldId id="874" r:id="rId32"/>
    <p:sldId id="897" r:id="rId33"/>
    <p:sldId id="894" r:id="rId34"/>
    <p:sldId id="895" r:id="rId35"/>
    <p:sldId id="863" r:id="rId36"/>
    <p:sldId id="877" r:id="rId37"/>
    <p:sldId id="878" r:id="rId38"/>
    <p:sldId id="879" r:id="rId39"/>
    <p:sldId id="896" r:id="rId40"/>
    <p:sldId id="911" r:id="rId41"/>
    <p:sldId id="902" r:id="rId42"/>
    <p:sldId id="909" r:id="rId43"/>
    <p:sldId id="923" r:id="rId44"/>
    <p:sldId id="881" r:id="rId45"/>
    <p:sldId id="882" r:id="rId46"/>
    <p:sldId id="886" r:id="rId47"/>
    <p:sldId id="885" r:id="rId48"/>
    <p:sldId id="751" r:id="rId49"/>
    <p:sldId id="752" r:id="rId50"/>
  </p:sldIdLst>
  <p:sldSz cx="9144000" cy="6858000" type="screen4x3"/>
  <p:notesSz cx="6797675" cy="9929813"/>
  <p:defaultTextStyle>
    <a:defPPr>
      <a:defRPr lang="en-US"/>
    </a:defPPr>
    <a:lvl1pPr algn="l" defTabSz="457200" rtl="0" fontAlgn="base">
      <a:spcBef>
        <a:spcPct val="0"/>
      </a:spcBef>
      <a:spcAft>
        <a:spcPct val="0"/>
      </a:spcAft>
      <a:defRPr kern="1200">
        <a:solidFill>
          <a:schemeClr val="tx1"/>
        </a:solidFill>
        <a:latin typeface="Georgia" pitchFamily="18" charset="0"/>
        <a:ea typeface="Geneva" pitchFamily="-127" charset="-128"/>
        <a:cs typeface="+mn-cs"/>
      </a:defRPr>
    </a:lvl1pPr>
    <a:lvl2pPr marL="457200" algn="l" defTabSz="457200" rtl="0" fontAlgn="base">
      <a:spcBef>
        <a:spcPct val="0"/>
      </a:spcBef>
      <a:spcAft>
        <a:spcPct val="0"/>
      </a:spcAft>
      <a:defRPr kern="1200">
        <a:solidFill>
          <a:schemeClr val="tx1"/>
        </a:solidFill>
        <a:latin typeface="Georgia" pitchFamily="18" charset="0"/>
        <a:ea typeface="Geneva" pitchFamily="-127" charset="-128"/>
        <a:cs typeface="+mn-cs"/>
      </a:defRPr>
    </a:lvl2pPr>
    <a:lvl3pPr marL="914400" algn="l" defTabSz="457200" rtl="0" fontAlgn="base">
      <a:spcBef>
        <a:spcPct val="0"/>
      </a:spcBef>
      <a:spcAft>
        <a:spcPct val="0"/>
      </a:spcAft>
      <a:defRPr kern="1200">
        <a:solidFill>
          <a:schemeClr val="tx1"/>
        </a:solidFill>
        <a:latin typeface="Georgia" pitchFamily="18" charset="0"/>
        <a:ea typeface="Geneva" pitchFamily="-127" charset="-128"/>
        <a:cs typeface="+mn-cs"/>
      </a:defRPr>
    </a:lvl3pPr>
    <a:lvl4pPr marL="1371600" algn="l" defTabSz="457200" rtl="0" fontAlgn="base">
      <a:spcBef>
        <a:spcPct val="0"/>
      </a:spcBef>
      <a:spcAft>
        <a:spcPct val="0"/>
      </a:spcAft>
      <a:defRPr kern="1200">
        <a:solidFill>
          <a:schemeClr val="tx1"/>
        </a:solidFill>
        <a:latin typeface="Georgia" pitchFamily="18" charset="0"/>
        <a:ea typeface="Geneva" pitchFamily="-127" charset="-128"/>
        <a:cs typeface="+mn-cs"/>
      </a:defRPr>
    </a:lvl4pPr>
    <a:lvl5pPr marL="1828800" algn="l" defTabSz="457200" rtl="0" fontAlgn="base">
      <a:spcBef>
        <a:spcPct val="0"/>
      </a:spcBef>
      <a:spcAft>
        <a:spcPct val="0"/>
      </a:spcAft>
      <a:defRPr kern="1200">
        <a:solidFill>
          <a:schemeClr val="tx1"/>
        </a:solidFill>
        <a:latin typeface="Georgia" pitchFamily="18" charset="0"/>
        <a:ea typeface="Geneva" pitchFamily="-127" charset="-128"/>
        <a:cs typeface="+mn-cs"/>
      </a:defRPr>
    </a:lvl5pPr>
    <a:lvl6pPr marL="2286000" algn="l" defTabSz="914400" rtl="0" eaLnBrk="1" latinLnBrk="0" hangingPunct="1">
      <a:defRPr kern="1200">
        <a:solidFill>
          <a:schemeClr val="tx1"/>
        </a:solidFill>
        <a:latin typeface="Georgia" pitchFamily="18" charset="0"/>
        <a:ea typeface="Geneva" pitchFamily="-127" charset="-128"/>
        <a:cs typeface="+mn-cs"/>
      </a:defRPr>
    </a:lvl6pPr>
    <a:lvl7pPr marL="2743200" algn="l" defTabSz="914400" rtl="0" eaLnBrk="1" latinLnBrk="0" hangingPunct="1">
      <a:defRPr kern="1200">
        <a:solidFill>
          <a:schemeClr val="tx1"/>
        </a:solidFill>
        <a:latin typeface="Georgia" pitchFamily="18" charset="0"/>
        <a:ea typeface="Geneva" pitchFamily="-127" charset="-128"/>
        <a:cs typeface="+mn-cs"/>
      </a:defRPr>
    </a:lvl7pPr>
    <a:lvl8pPr marL="3200400" algn="l" defTabSz="914400" rtl="0" eaLnBrk="1" latinLnBrk="0" hangingPunct="1">
      <a:defRPr kern="1200">
        <a:solidFill>
          <a:schemeClr val="tx1"/>
        </a:solidFill>
        <a:latin typeface="Georgia" pitchFamily="18" charset="0"/>
        <a:ea typeface="Geneva" pitchFamily="-127" charset="-128"/>
        <a:cs typeface="+mn-cs"/>
      </a:defRPr>
    </a:lvl8pPr>
    <a:lvl9pPr marL="3657600" algn="l" defTabSz="914400" rtl="0" eaLnBrk="1" latinLnBrk="0" hangingPunct="1">
      <a:defRPr kern="1200">
        <a:solidFill>
          <a:schemeClr val="tx1"/>
        </a:solidFill>
        <a:latin typeface="Georgia" pitchFamily="18" charset="0"/>
        <a:ea typeface="Geneva" pitchFamily="-127" charset="-128"/>
        <a:cs typeface="+mn-cs"/>
      </a:defRPr>
    </a:lvl9pPr>
  </p:defaultTextStyle>
  <p:extLst>
    <p:ext uri="{521415D9-36F7-43E2-AB2F-B90AF26B5E84}">
      <p14:sectionLst xmlns:p14="http://schemas.microsoft.com/office/powerpoint/2010/main">
        <p14:section name="Introduction [approx 20 minutes]" id="{1FE3A5F8-6EC9-4F2B-BC8D-CFD6FC407949}">
          <p14:sldIdLst>
            <p14:sldId id="256"/>
            <p14:sldId id="867"/>
            <p14:sldId id="910"/>
            <p14:sldId id="913"/>
            <p14:sldId id="319"/>
          </p14:sldIdLst>
        </p14:section>
        <p14:section name="Setting the scene (approx 5 minutes)" id="{7F3EB4CA-57A5-48F0-9A20-F9626C2D7DA8}">
          <p14:sldIdLst>
            <p14:sldId id="299"/>
          </p14:sldIdLst>
        </p14:section>
        <p14:section name="Personal Preparedness (approx 10 minutes)" id="{B609D939-8F75-0D4B-959B-88F5A7C89CA3}">
          <p14:sldIdLst>
            <p14:sldId id="868"/>
            <p14:sldId id="869"/>
            <p14:sldId id="816"/>
          </p14:sldIdLst>
        </p14:section>
        <p14:section name="Intro to Business Continuity (approx 15 minutes)" id="{2DDF3143-6817-44A1-9C1F-9EFDBDC98FC3}">
          <p14:sldIdLst>
            <p14:sldId id="856"/>
            <p14:sldId id="849"/>
            <p14:sldId id="622"/>
          </p14:sldIdLst>
        </p14:section>
        <p14:section name="Readiness Assessment [5 minutes]" id="{A5669E8D-60AC-4543-B7A6-CEFB6B93798D}">
          <p14:sldIdLst>
            <p14:sldId id="888"/>
          </p14:sldIdLst>
        </p14:section>
        <p14:section name="Planned resilience BCP (140 minutes incl breaks)" id="{068F963B-F0C7-4982-9011-8C362BF2A3C2}">
          <p14:sldIdLst>
            <p14:sldId id="589"/>
            <p14:sldId id="912"/>
            <p14:sldId id="871"/>
            <p14:sldId id="906"/>
            <p14:sldId id="257"/>
            <p14:sldId id="892"/>
            <p14:sldId id="861"/>
            <p14:sldId id="893"/>
            <p14:sldId id="872"/>
            <p14:sldId id="890"/>
            <p14:sldId id="883"/>
            <p14:sldId id="891"/>
            <p14:sldId id="905"/>
            <p14:sldId id="873"/>
            <p14:sldId id="874"/>
            <p14:sldId id="897"/>
            <p14:sldId id="894"/>
            <p14:sldId id="895"/>
            <p14:sldId id="863"/>
            <p14:sldId id="877"/>
            <p14:sldId id="878"/>
            <p14:sldId id="879"/>
            <p14:sldId id="896"/>
            <p14:sldId id="911"/>
          </p14:sldIdLst>
        </p14:section>
        <p14:section name="Key Takeaways (5 minutes)" id="{34D553A4-B9ED-4E21-984B-91FF290DF5B5}">
          <p14:sldIdLst>
            <p14:sldId id="902"/>
            <p14:sldId id="909"/>
            <p14:sldId id="923"/>
          </p14:sldIdLst>
        </p14:section>
        <p14:section name="Atlas App (5 mins)" id="{86662029-98E6-5B40-829E-CEBEE8619324}">
          <p14:sldIdLst>
            <p14:sldId id="881"/>
            <p14:sldId id="882"/>
            <p14:sldId id="886"/>
          </p14:sldIdLst>
        </p14:section>
        <p14:section name="Community Resilience and Wrap-up [5 minutes]" id="{C887F46F-1763-49A5-8703-14A0E2D63D73}">
          <p14:sldIdLst>
            <p14:sldId id="885"/>
          </p14:sldIdLst>
        </p14:section>
        <p14:section name="Workshop evaluation" id="{EA5AE31F-7068-B74B-BD85-9C197AEDC268}">
          <p14:sldIdLst>
            <p14:sldId id="751"/>
            <p14:sldId id="752"/>
          </p14:sldIdLst>
        </p14:section>
      </p14:sectionLst>
    </p:ext>
    <p:ext uri="{EFAFB233-063F-42B5-8137-9DF3F51BA10A}">
      <p15:sldGuideLst xmlns:p15="http://schemas.microsoft.com/office/powerpoint/2012/main">
        <p15:guide id="1" orient="horz" pos="2352" userDrawn="1">
          <p15:clr>
            <a:srgbClr val="A4A3A4"/>
          </p15:clr>
        </p15:guide>
        <p15:guide id="2" pos="2856" userDrawn="1">
          <p15:clr>
            <a:srgbClr val="A4A3A4"/>
          </p15:clr>
        </p15:guide>
      </p15:sldGuideLst>
    </p:ext>
    <p:ext uri="{2D200454-40CA-4A62-9FC3-DE9A4176ACB9}">
      <p15:notesGuideLst xmlns:p15="http://schemas.microsoft.com/office/powerpoint/2012/main">
        <p15:guide id="1" orient="horz" pos="3230" userDrawn="1">
          <p15:clr>
            <a:srgbClr val="A4A3A4"/>
          </p15:clr>
        </p15:guide>
        <p15:guide id="2" pos="2234" userDrawn="1">
          <p15:clr>
            <a:srgbClr val="A4A3A4"/>
          </p15:clr>
        </p15:guide>
        <p15:guide id="3" orient="horz" pos="3128" userDrawn="1">
          <p15:clr>
            <a:srgbClr val="A4A3A4"/>
          </p15:clr>
        </p15:guide>
        <p15:guide id="4"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athan Groce" initials="NG" lastIdx="5" clrIdx="0"/>
  <p:cmAuthor id="1" name="autumn.lotze" initials="a" lastIdx="2" clrIdx="1"/>
  <p:cmAuthor id="2" name="Rachel Oshea patino" initials="" lastIdx="12" clrIdx="2"/>
  <p:cmAuthor id="3" name="Raychel Oshea-Patino" initials="RO" lastIdx="1" clrIdx="3"/>
  <p:cmAuthor id="4" name="Tracy Hatton" initials="TH" lastIdx="4" clrIdx="4">
    <p:extLst>
      <p:ext uri="{19B8F6BF-5375-455C-9EA6-DF929625EA0E}">
        <p15:presenceInfo xmlns:p15="http://schemas.microsoft.com/office/powerpoint/2012/main" userId="c8367f5dba204519" providerId="Windows Live"/>
      </p:ext>
    </p:extLst>
  </p:cmAuthor>
  <p:cmAuthor id="5" name="Louise Home-Dewar" initials="LH" lastIdx="1" clrIdx="5">
    <p:extLst>
      <p:ext uri="{19B8F6BF-5375-455C-9EA6-DF929625EA0E}">
        <p15:presenceInfo xmlns:p15="http://schemas.microsoft.com/office/powerpoint/2012/main" userId="S-1-5-21-3755837594-3989910878-2901627906-10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D1B2E"/>
    <a:srgbClr val="000000"/>
    <a:srgbClr val="C00000"/>
    <a:srgbClr val="FF3737"/>
    <a:srgbClr val="FF0000"/>
    <a:srgbClr val="6D6E70"/>
    <a:srgbClr val="98999A"/>
    <a:srgbClr val="595959"/>
    <a:srgbClr val="C6C6C8"/>
    <a:srgbClr val="9F9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78" autoAdjust="0"/>
    <p:restoredTop sz="56090" autoAdjust="0"/>
  </p:normalViewPr>
  <p:slideViewPr>
    <p:cSldViewPr snapToObjects="1">
      <p:cViewPr varScale="1">
        <p:scale>
          <a:sx n="61" d="100"/>
          <a:sy n="61" d="100"/>
        </p:scale>
        <p:origin x="2720" y="200"/>
      </p:cViewPr>
      <p:guideLst>
        <p:guide orient="horz" pos="2352"/>
        <p:guide pos="2856"/>
      </p:guideLst>
    </p:cSldViewPr>
  </p:slideViewPr>
  <p:outlineViewPr>
    <p:cViewPr>
      <p:scale>
        <a:sx n="33" d="100"/>
        <a:sy n="33" d="100"/>
      </p:scale>
      <p:origin x="0" y="-1758"/>
    </p:cViewPr>
    <p:sldLst>
      <p:sld r:id="rId1" collapse="1"/>
    </p:sldLst>
  </p:outlineViewPr>
  <p:notesTextViewPr>
    <p:cViewPr>
      <p:scale>
        <a:sx n="100" d="100"/>
        <a:sy n="100" d="100"/>
      </p:scale>
      <p:origin x="0" y="0"/>
    </p:cViewPr>
  </p:notesTextViewPr>
  <p:sorterViewPr>
    <p:cViewPr>
      <p:scale>
        <a:sx n="110" d="100"/>
        <a:sy n="110" d="100"/>
      </p:scale>
      <p:origin x="0" y="-4512"/>
    </p:cViewPr>
  </p:sorterViewPr>
  <p:notesViewPr>
    <p:cSldViewPr snapToObjects="1">
      <p:cViewPr>
        <p:scale>
          <a:sx n="50" d="100"/>
          <a:sy n="50" d="100"/>
        </p:scale>
        <p:origin x="-2802" y="-108"/>
      </p:cViewPr>
      <p:guideLst>
        <p:guide orient="horz" pos="3230"/>
        <p:guide pos="2234"/>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6.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415D5E-8C56-4365-876B-2AD27E77C805}" type="doc">
      <dgm:prSet loTypeId="urn:microsoft.com/office/officeart/2005/8/layout/default" loCatId="list" qsTypeId="urn:microsoft.com/office/officeart/2005/8/quickstyle/simple3" qsCatId="simple" csTypeId="urn:microsoft.com/office/officeart/2005/8/colors/accent1_1" csCatId="accent1" phldr="1"/>
      <dgm:spPr/>
      <dgm:t>
        <a:bodyPr/>
        <a:lstStyle/>
        <a:p>
          <a:endParaRPr lang="en-AU"/>
        </a:p>
      </dgm:t>
    </dgm:pt>
    <dgm:pt modelId="{7FE94258-33D6-4513-8185-5A1EC311243F}">
      <dgm:prSet phldrT="[Text]"/>
      <dgm:spPr/>
      <dgm:t>
        <a:bodyPr/>
        <a:lstStyle/>
        <a:p>
          <a:r>
            <a:rPr lang="en-US" dirty="0"/>
            <a:t>A </a:t>
          </a:r>
          <a:r>
            <a:rPr lang="en-US" dirty="0">
              <a:solidFill>
                <a:schemeClr val="accent1">
                  <a:lumMod val="75000"/>
                </a:schemeClr>
              </a:solidFill>
            </a:rPr>
            <a:t>pipe bursts </a:t>
          </a:r>
          <a:r>
            <a:rPr lang="en-US" dirty="0"/>
            <a:t>in your street </a:t>
          </a:r>
          <a:r>
            <a:rPr lang="en-US" dirty="0">
              <a:solidFill>
                <a:schemeClr val="accent1">
                  <a:lumMod val="75000"/>
                </a:schemeClr>
              </a:solidFill>
            </a:rPr>
            <a:t>flooding the ground floor </a:t>
          </a:r>
          <a:r>
            <a:rPr lang="en-US" dirty="0"/>
            <a:t>with one metre of water.</a:t>
          </a:r>
        </a:p>
      </dgm:t>
    </dgm:pt>
    <dgm:pt modelId="{4640B33C-5371-4CA2-AE9E-8A304C3FA603}" type="parTrans" cxnId="{CF99A483-7D99-4097-8D06-4CD0B22509EF}">
      <dgm:prSet/>
      <dgm:spPr/>
      <dgm:t>
        <a:bodyPr/>
        <a:lstStyle/>
        <a:p>
          <a:endParaRPr lang="en-AU"/>
        </a:p>
      </dgm:t>
    </dgm:pt>
    <dgm:pt modelId="{6C87C56A-BA9A-4CFA-B21A-CBB180EB0B27}" type="sibTrans" cxnId="{CF99A483-7D99-4097-8D06-4CD0B22509EF}">
      <dgm:prSet/>
      <dgm:spPr/>
      <dgm:t>
        <a:bodyPr/>
        <a:lstStyle/>
        <a:p>
          <a:endParaRPr lang="en-AU"/>
        </a:p>
      </dgm:t>
    </dgm:pt>
    <dgm:pt modelId="{CEA8FD82-C3DC-4E80-B812-0FA87D5906F2}">
      <dgm:prSet phldrT="[Text]" custT="1"/>
      <dgm:spPr/>
      <dgm:t>
        <a:bodyPr/>
        <a:lstStyle/>
        <a:p>
          <a:r>
            <a:rPr lang="en-US" sz="2200" kern="1200" dirty="0"/>
            <a:t>A </a:t>
          </a:r>
          <a:r>
            <a:rPr lang="en-US" sz="2200" kern="1200" dirty="0">
              <a:solidFill>
                <a:srgbClr val="FF0000">
                  <a:lumMod val="75000"/>
                </a:srgbClr>
              </a:solidFill>
              <a:latin typeface="Calibri"/>
              <a:ea typeface="+mn-ea"/>
              <a:cs typeface="+mn-cs"/>
            </a:rPr>
            <a:t>disease outbreak </a:t>
          </a:r>
          <a:r>
            <a:rPr lang="en-US" sz="2200" kern="1200" dirty="0"/>
            <a:t>hits your country and affects a number of your staff and their families.</a:t>
          </a:r>
        </a:p>
      </dgm:t>
    </dgm:pt>
    <dgm:pt modelId="{AAF27F96-B5D3-45C4-A574-14A72DFF975C}" type="parTrans" cxnId="{6485BA0C-640F-4B89-9093-F3D5F60A8025}">
      <dgm:prSet/>
      <dgm:spPr/>
      <dgm:t>
        <a:bodyPr/>
        <a:lstStyle/>
        <a:p>
          <a:endParaRPr lang="en-AU"/>
        </a:p>
      </dgm:t>
    </dgm:pt>
    <dgm:pt modelId="{8D2302CC-697E-4110-826D-B7C49C31AE18}" type="sibTrans" cxnId="{6485BA0C-640F-4B89-9093-F3D5F60A8025}">
      <dgm:prSet/>
      <dgm:spPr/>
      <dgm:t>
        <a:bodyPr/>
        <a:lstStyle/>
        <a:p>
          <a:endParaRPr lang="en-AU"/>
        </a:p>
      </dgm:t>
    </dgm:pt>
    <dgm:pt modelId="{C4337940-EFBC-46BE-837B-035BEFA099D5}">
      <dgm:prSet phldrT="[Text]"/>
      <dgm:spPr/>
      <dgm:t>
        <a:bodyPr/>
        <a:lstStyle/>
        <a:p>
          <a:r>
            <a:rPr lang="en-US" dirty="0"/>
            <a:t>Your </a:t>
          </a:r>
          <a:r>
            <a:rPr lang="en-US" dirty="0">
              <a:solidFill>
                <a:schemeClr val="accent1">
                  <a:lumMod val="75000"/>
                </a:schemeClr>
              </a:solidFill>
            </a:rPr>
            <a:t>IT systems </a:t>
          </a:r>
          <a:r>
            <a:rPr lang="en-US" dirty="0"/>
            <a:t>are hit by a </a:t>
          </a:r>
          <a:r>
            <a:rPr lang="en-US" dirty="0">
              <a:solidFill>
                <a:schemeClr val="accent1">
                  <a:lumMod val="75000"/>
                </a:schemeClr>
              </a:solidFill>
            </a:rPr>
            <a:t>cyber attack </a:t>
          </a:r>
          <a:r>
            <a:rPr lang="en-US" dirty="0"/>
            <a:t>and you lose all access to electronic data.</a:t>
          </a:r>
          <a:endParaRPr lang="en-AU" dirty="0"/>
        </a:p>
      </dgm:t>
    </dgm:pt>
    <dgm:pt modelId="{1EAE081B-A912-4750-B648-A2B34667CAD9}" type="parTrans" cxnId="{741397EC-E0D7-4079-ABC7-C4E61ADDA287}">
      <dgm:prSet/>
      <dgm:spPr/>
      <dgm:t>
        <a:bodyPr/>
        <a:lstStyle/>
        <a:p>
          <a:endParaRPr lang="en-AU"/>
        </a:p>
      </dgm:t>
    </dgm:pt>
    <dgm:pt modelId="{2D93859A-B270-4880-B3D0-239E0969775D}" type="sibTrans" cxnId="{741397EC-E0D7-4079-ABC7-C4E61ADDA287}">
      <dgm:prSet/>
      <dgm:spPr/>
      <dgm:t>
        <a:bodyPr/>
        <a:lstStyle/>
        <a:p>
          <a:endParaRPr lang="en-AU"/>
        </a:p>
      </dgm:t>
    </dgm:pt>
    <dgm:pt modelId="{F922FB34-F930-4772-ABDE-9B83CB406AA5}" type="pres">
      <dgm:prSet presAssocID="{0F415D5E-8C56-4365-876B-2AD27E77C805}" presName="diagram" presStyleCnt="0">
        <dgm:presLayoutVars>
          <dgm:dir/>
          <dgm:resizeHandles val="exact"/>
        </dgm:presLayoutVars>
      </dgm:prSet>
      <dgm:spPr/>
    </dgm:pt>
    <dgm:pt modelId="{0A93E910-2E75-4AF0-BA37-C1289D2E5A59}" type="pres">
      <dgm:prSet presAssocID="{7FE94258-33D6-4513-8185-5A1EC311243F}" presName="node" presStyleLbl="node1" presStyleIdx="0" presStyleCnt="3">
        <dgm:presLayoutVars>
          <dgm:bulletEnabled val="1"/>
        </dgm:presLayoutVars>
      </dgm:prSet>
      <dgm:spPr/>
    </dgm:pt>
    <dgm:pt modelId="{343DB63B-54E4-4165-B1B6-55A684FF9182}" type="pres">
      <dgm:prSet presAssocID="{6C87C56A-BA9A-4CFA-B21A-CBB180EB0B27}" presName="sibTrans" presStyleCnt="0"/>
      <dgm:spPr/>
    </dgm:pt>
    <dgm:pt modelId="{F231AB90-B849-4C6F-AE1A-826D64973F3E}" type="pres">
      <dgm:prSet presAssocID="{CEA8FD82-C3DC-4E80-B812-0FA87D5906F2}" presName="node" presStyleLbl="node1" presStyleIdx="1" presStyleCnt="3">
        <dgm:presLayoutVars>
          <dgm:bulletEnabled val="1"/>
        </dgm:presLayoutVars>
      </dgm:prSet>
      <dgm:spPr/>
    </dgm:pt>
    <dgm:pt modelId="{CBB3AB27-B557-43C6-ADA5-EEC4B6D307CF}" type="pres">
      <dgm:prSet presAssocID="{8D2302CC-697E-4110-826D-B7C49C31AE18}" presName="sibTrans" presStyleCnt="0"/>
      <dgm:spPr/>
    </dgm:pt>
    <dgm:pt modelId="{80E16545-0685-4368-B04F-90E49B9B1444}" type="pres">
      <dgm:prSet presAssocID="{C4337940-EFBC-46BE-837B-035BEFA099D5}" presName="node" presStyleLbl="node1" presStyleIdx="2" presStyleCnt="3">
        <dgm:presLayoutVars>
          <dgm:bulletEnabled val="1"/>
        </dgm:presLayoutVars>
      </dgm:prSet>
      <dgm:spPr/>
    </dgm:pt>
  </dgm:ptLst>
  <dgm:cxnLst>
    <dgm:cxn modelId="{6485BA0C-640F-4B89-9093-F3D5F60A8025}" srcId="{0F415D5E-8C56-4365-876B-2AD27E77C805}" destId="{CEA8FD82-C3DC-4E80-B812-0FA87D5906F2}" srcOrd="1" destOrd="0" parTransId="{AAF27F96-B5D3-45C4-A574-14A72DFF975C}" sibTransId="{8D2302CC-697E-4110-826D-B7C49C31AE18}"/>
    <dgm:cxn modelId="{64E4A96D-2013-4543-870F-673C3965A39A}" type="presOf" srcId="{C4337940-EFBC-46BE-837B-035BEFA099D5}" destId="{80E16545-0685-4368-B04F-90E49B9B1444}" srcOrd="0" destOrd="0" presId="urn:microsoft.com/office/officeart/2005/8/layout/default"/>
    <dgm:cxn modelId="{CF99A483-7D99-4097-8D06-4CD0B22509EF}" srcId="{0F415D5E-8C56-4365-876B-2AD27E77C805}" destId="{7FE94258-33D6-4513-8185-5A1EC311243F}" srcOrd="0" destOrd="0" parTransId="{4640B33C-5371-4CA2-AE9E-8A304C3FA603}" sibTransId="{6C87C56A-BA9A-4CFA-B21A-CBB180EB0B27}"/>
    <dgm:cxn modelId="{53D914B7-9D7D-4E53-A92A-DB8DF03D14B7}" type="presOf" srcId="{CEA8FD82-C3DC-4E80-B812-0FA87D5906F2}" destId="{F231AB90-B849-4C6F-AE1A-826D64973F3E}" srcOrd="0" destOrd="0" presId="urn:microsoft.com/office/officeart/2005/8/layout/default"/>
    <dgm:cxn modelId="{4059CBE7-FD14-454E-8117-8E3336FEE5B4}" type="presOf" srcId="{0F415D5E-8C56-4365-876B-2AD27E77C805}" destId="{F922FB34-F930-4772-ABDE-9B83CB406AA5}" srcOrd="0" destOrd="0" presId="urn:microsoft.com/office/officeart/2005/8/layout/default"/>
    <dgm:cxn modelId="{741397EC-E0D7-4079-ABC7-C4E61ADDA287}" srcId="{0F415D5E-8C56-4365-876B-2AD27E77C805}" destId="{C4337940-EFBC-46BE-837B-035BEFA099D5}" srcOrd="2" destOrd="0" parTransId="{1EAE081B-A912-4750-B648-A2B34667CAD9}" sibTransId="{2D93859A-B270-4880-B3D0-239E0969775D}"/>
    <dgm:cxn modelId="{76555EF0-C1A0-45FA-B58E-629975B48898}" type="presOf" srcId="{7FE94258-33D6-4513-8185-5A1EC311243F}" destId="{0A93E910-2E75-4AF0-BA37-C1289D2E5A59}" srcOrd="0" destOrd="0" presId="urn:microsoft.com/office/officeart/2005/8/layout/default"/>
    <dgm:cxn modelId="{DF536B81-642A-4268-AF69-D7906C5B7A27}" type="presParOf" srcId="{F922FB34-F930-4772-ABDE-9B83CB406AA5}" destId="{0A93E910-2E75-4AF0-BA37-C1289D2E5A59}" srcOrd="0" destOrd="0" presId="urn:microsoft.com/office/officeart/2005/8/layout/default"/>
    <dgm:cxn modelId="{73BE203E-63FB-4FAE-8B4A-0B071E52BD87}" type="presParOf" srcId="{F922FB34-F930-4772-ABDE-9B83CB406AA5}" destId="{343DB63B-54E4-4165-B1B6-55A684FF9182}" srcOrd="1" destOrd="0" presId="urn:microsoft.com/office/officeart/2005/8/layout/default"/>
    <dgm:cxn modelId="{2E3FBB62-1922-46E0-9E20-99BC5FC67FE7}" type="presParOf" srcId="{F922FB34-F930-4772-ABDE-9B83CB406AA5}" destId="{F231AB90-B849-4C6F-AE1A-826D64973F3E}" srcOrd="2" destOrd="0" presId="urn:microsoft.com/office/officeart/2005/8/layout/default"/>
    <dgm:cxn modelId="{C82B560E-A961-41DE-9E19-BC59DE607658}" type="presParOf" srcId="{F922FB34-F930-4772-ABDE-9B83CB406AA5}" destId="{CBB3AB27-B557-43C6-ADA5-EEC4B6D307CF}" srcOrd="3" destOrd="0" presId="urn:microsoft.com/office/officeart/2005/8/layout/default"/>
    <dgm:cxn modelId="{AAD728BB-85B0-4E10-8F6F-72C100FD9436}" type="presParOf" srcId="{F922FB34-F930-4772-ABDE-9B83CB406AA5}" destId="{80E16545-0685-4368-B04F-90E49B9B1444}"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93E910-2E75-4AF0-BA37-C1289D2E5A59}">
      <dsp:nvSpPr>
        <dsp:cNvPr id="0" name=""/>
        <dsp:cNvSpPr/>
      </dsp:nvSpPr>
      <dsp:spPr>
        <a:xfrm>
          <a:off x="744" y="145603"/>
          <a:ext cx="2902148" cy="1741289"/>
        </a:xfrm>
        <a:prstGeom prst="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A </a:t>
          </a:r>
          <a:r>
            <a:rPr lang="en-US" sz="2300" kern="1200" dirty="0">
              <a:solidFill>
                <a:schemeClr val="accent1">
                  <a:lumMod val="75000"/>
                </a:schemeClr>
              </a:solidFill>
            </a:rPr>
            <a:t>pipe bursts </a:t>
          </a:r>
          <a:r>
            <a:rPr lang="en-US" sz="2300" kern="1200" dirty="0"/>
            <a:t>in your street </a:t>
          </a:r>
          <a:r>
            <a:rPr lang="en-US" sz="2300" kern="1200" dirty="0">
              <a:solidFill>
                <a:schemeClr val="accent1">
                  <a:lumMod val="75000"/>
                </a:schemeClr>
              </a:solidFill>
            </a:rPr>
            <a:t>flooding the ground floor </a:t>
          </a:r>
          <a:r>
            <a:rPr lang="en-US" sz="2300" kern="1200" dirty="0"/>
            <a:t>with one metre of water.</a:t>
          </a:r>
        </a:p>
      </dsp:txBody>
      <dsp:txXfrm>
        <a:off x="744" y="145603"/>
        <a:ext cx="2902148" cy="1741289"/>
      </dsp:txXfrm>
    </dsp:sp>
    <dsp:sp modelId="{F231AB90-B849-4C6F-AE1A-826D64973F3E}">
      <dsp:nvSpPr>
        <dsp:cNvPr id="0" name=""/>
        <dsp:cNvSpPr/>
      </dsp:nvSpPr>
      <dsp:spPr>
        <a:xfrm>
          <a:off x="3193107" y="145603"/>
          <a:ext cx="2902148" cy="1741289"/>
        </a:xfrm>
        <a:prstGeom prst="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A </a:t>
          </a:r>
          <a:r>
            <a:rPr lang="en-US" sz="2200" kern="1200" dirty="0">
              <a:solidFill>
                <a:srgbClr val="FF0000">
                  <a:lumMod val="75000"/>
                </a:srgbClr>
              </a:solidFill>
              <a:latin typeface="Calibri"/>
              <a:ea typeface="+mn-ea"/>
              <a:cs typeface="+mn-cs"/>
            </a:rPr>
            <a:t>disease outbreak </a:t>
          </a:r>
          <a:r>
            <a:rPr lang="en-US" sz="2200" kern="1200" dirty="0"/>
            <a:t>hits your country and affects a number of your staff and their families.</a:t>
          </a:r>
        </a:p>
      </dsp:txBody>
      <dsp:txXfrm>
        <a:off x="3193107" y="145603"/>
        <a:ext cx="2902148" cy="1741289"/>
      </dsp:txXfrm>
    </dsp:sp>
    <dsp:sp modelId="{80E16545-0685-4368-B04F-90E49B9B1444}">
      <dsp:nvSpPr>
        <dsp:cNvPr id="0" name=""/>
        <dsp:cNvSpPr/>
      </dsp:nvSpPr>
      <dsp:spPr>
        <a:xfrm>
          <a:off x="1596925" y="2177107"/>
          <a:ext cx="2902148" cy="1741289"/>
        </a:xfrm>
        <a:prstGeom prst="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Your </a:t>
          </a:r>
          <a:r>
            <a:rPr lang="en-US" sz="2300" kern="1200" dirty="0">
              <a:solidFill>
                <a:schemeClr val="accent1">
                  <a:lumMod val="75000"/>
                </a:schemeClr>
              </a:solidFill>
            </a:rPr>
            <a:t>IT systems </a:t>
          </a:r>
          <a:r>
            <a:rPr lang="en-US" sz="2300" kern="1200" dirty="0"/>
            <a:t>are hit by a </a:t>
          </a:r>
          <a:r>
            <a:rPr lang="en-US" sz="2300" kern="1200" dirty="0">
              <a:solidFill>
                <a:schemeClr val="accent1">
                  <a:lumMod val="75000"/>
                </a:schemeClr>
              </a:solidFill>
            </a:rPr>
            <a:t>cyber attack </a:t>
          </a:r>
          <a:r>
            <a:rPr lang="en-US" sz="2300" kern="1200" dirty="0"/>
            <a:t>and you lose all access to electronic data.</a:t>
          </a:r>
          <a:endParaRPr lang="en-AU" sz="2300" kern="1200" dirty="0"/>
        </a:p>
      </dsp:txBody>
      <dsp:txXfrm>
        <a:off x="1596925" y="2177107"/>
        <a:ext cx="2902148" cy="174128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91"/>
          </a:xfrm>
          <a:prstGeom prst="rect">
            <a:avLst/>
          </a:prstGeom>
        </p:spPr>
        <p:txBody>
          <a:bodyPr vert="horz" lIns="93164" tIns="46582" rIns="93164" bIns="46582" rtlCol="0"/>
          <a:lstStyle>
            <a:lvl1pPr algn="l" fontAlgn="auto">
              <a:spcBef>
                <a:spcPts val="0"/>
              </a:spcBef>
              <a:spcAft>
                <a:spcPts val="0"/>
              </a:spcAft>
              <a:defRPr sz="1200">
                <a:latin typeface="+mn-lt"/>
                <a:ea typeface="+mn-ea"/>
                <a:cs typeface="+mn-cs"/>
              </a:defRPr>
            </a:lvl1pPr>
          </a:lstStyle>
          <a:p>
            <a:pPr>
              <a:defRPr/>
            </a:pPr>
            <a:endParaRPr lang="en-US" dirty="0">
              <a:latin typeface="Akzidenz-Grotesk Std Regular" panose="02000503030000020003" pitchFamily="2" charset="0"/>
            </a:endParaRPr>
          </a:p>
        </p:txBody>
      </p:sp>
      <p:sp>
        <p:nvSpPr>
          <p:cNvPr id="3" name="Date Placeholder 2"/>
          <p:cNvSpPr>
            <a:spLocks noGrp="1"/>
          </p:cNvSpPr>
          <p:nvPr>
            <p:ph type="dt" sz="quarter" idx="1"/>
          </p:nvPr>
        </p:nvSpPr>
        <p:spPr>
          <a:xfrm>
            <a:off x="3850443" y="0"/>
            <a:ext cx="2945659" cy="496491"/>
          </a:xfrm>
          <a:prstGeom prst="rect">
            <a:avLst/>
          </a:prstGeom>
        </p:spPr>
        <p:txBody>
          <a:bodyPr vert="horz" wrap="square" lIns="93164" tIns="46582" rIns="93164" bIns="46582" numCol="1" anchor="t" anchorCtr="0" compatLnSpc="1">
            <a:prstTxWarp prst="textNoShape">
              <a:avLst/>
            </a:prstTxWarp>
          </a:bodyPr>
          <a:lstStyle>
            <a:lvl1pPr algn="r">
              <a:defRPr sz="1200">
                <a:latin typeface="Calibri" pitchFamily="34" charset="0"/>
              </a:defRPr>
            </a:lvl1pPr>
          </a:lstStyle>
          <a:p>
            <a:pPr>
              <a:defRPr/>
            </a:pPr>
            <a:endParaRPr lang="en-US" dirty="0">
              <a:latin typeface="Akzidenz-Grotesk Std Regular" panose="02000503030000020003" pitchFamily="2" charset="0"/>
            </a:endParaRPr>
          </a:p>
        </p:txBody>
      </p:sp>
      <p:sp>
        <p:nvSpPr>
          <p:cNvPr id="4" name="Footer Placeholder 3"/>
          <p:cNvSpPr>
            <a:spLocks noGrp="1"/>
          </p:cNvSpPr>
          <p:nvPr>
            <p:ph type="ftr" sz="quarter" idx="2"/>
          </p:nvPr>
        </p:nvSpPr>
        <p:spPr>
          <a:xfrm>
            <a:off x="0" y="9431599"/>
            <a:ext cx="2945659" cy="496491"/>
          </a:xfrm>
          <a:prstGeom prst="rect">
            <a:avLst/>
          </a:prstGeom>
        </p:spPr>
        <p:txBody>
          <a:bodyPr vert="horz" lIns="93164" tIns="46582" rIns="93164" bIns="46582" rtlCol="0" anchor="b"/>
          <a:lstStyle>
            <a:lvl1pPr algn="l" fontAlgn="auto">
              <a:spcBef>
                <a:spcPts val="0"/>
              </a:spcBef>
              <a:spcAft>
                <a:spcPts val="0"/>
              </a:spcAft>
              <a:defRPr sz="1200">
                <a:latin typeface="+mn-lt"/>
                <a:ea typeface="+mn-ea"/>
                <a:cs typeface="+mn-cs"/>
              </a:defRPr>
            </a:lvl1pPr>
          </a:lstStyle>
          <a:p>
            <a:pPr>
              <a:defRPr/>
            </a:pPr>
            <a:r>
              <a:rPr lang="en-US" dirty="0">
                <a:latin typeface="Akzidenz-Grotesk Std Regular" panose="02000503030000020003" pitchFamily="2" charset="0"/>
              </a:rPr>
              <a:t>Workshop in a Box - Suggested script</a:t>
            </a:r>
          </a:p>
        </p:txBody>
      </p:sp>
      <p:sp>
        <p:nvSpPr>
          <p:cNvPr id="5" name="Slide Number Placeholder 4"/>
          <p:cNvSpPr>
            <a:spLocks noGrp="1"/>
          </p:cNvSpPr>
          <p:nvPr>
            <p:ph type="sldNum" sz="quarter" idx="3"/>
          </p:nvPr>
        </p:nvSpPr>
        <p:spPr>
          <a:xfrm>
            <a:off x="3850443" y="9431599"/>
            <a:ext cx="2945659" cy="496491"/>
          </a:xfrm>
          <a:prstGeom prst="rect">
            <a:avLst/>
          </a:prstGeom>
        </p:spPr>
        <p:txBody>
          <a:bodyPr vert="horz" wrap="square" lIns="93164" tIns="46582" rIns="93164" bIns="46582" numCol="1" anchor="b" anchorCtr="0" compatLnSpc="1">
            <a:prstTxWarp prst="textNoShape">
              <a:avLst/>
            </a:prstTxWarp>
          </a:bodyPr>
          <a:lstStyle>
            <a:lvl1pPr algn="r">
              <a:defRPr sz="1200">
                <a:latin typeface="Calibri" pitchFamily="34" charset="0"/>
              </a:defRPr>
            </a:lvl1pPr>
          </a:lstStyle>
          <a:p>
            <a:pPr>
              <a:defRPr/>
            </a:pPr>
            <a:fld id="{3EE63D85-A361-4247-924D-A504662E8503}" type="slidenum">
              <a:rPr lang="en-US">
                <a:latin typeface="Akzidenz-Grotesk Std Regular" panose="02000503030000020003" pitchFamily="2" charset="0"/>
              </a:rPr>
              <a:pPr>
                <a:defRPr/>
              </a:pPr>
              <a:t>‹#›</a:t>
            </a:fld>
            <a:endParaRPr lang="en-US" dirty="0">
              <a:latin typeface="Akzidenz-Grotesk Std Regular" panose="02000503030000020003" pitchFamily="2" charset="0"/>
            </a:endParaRPr>
          </a:p>
        </p:txBody>
      </p:sp>
    </p:spTree>
    <p:extLst>
      <p:ext uri="{BB962C8B-B14F-4D97-AF65-F5344CB8AC3E}">
        <p14:creationId xmlns:p14="http://schemas.microsoft.com/office/powerpoint/2010/main" val="165749779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91"/>
          </a:xfrm>
          <a:prstGeom prst="rect">
            <a:avLst/>
          </a:prstGeom>
        </p:spPr>
        <p:txBody>
          <a:bodyPr vert="horz" lIns="93164" tIns="46582" rIns="93164" bIns="46582" rtlCol="0"/>
          <a:lstStyle>
            <a:lvl1pPr algn="l" fontAlgn="auto">
              <a:spcBef>
                <a:spcPts val="0"/>
              </a:spcBef>
              <a:spcAft>
                <a:spcPts val="0"/>
              </a:spcAft>
              <a:defRPr sz="1200">
                <a:latin typeface="Akzidenz-Grotesk Std Regular" panose="02000503030000020003" pitchFamily="2" charset="0"/>
                <a:ea typeface="+mn-ea"/>
                <a:cs typeface="+mn-cs"/>
              </a:defRPr>
            </a:lvl1pPr>
          </a:lstStyle>
          <a:p>
            <a:pPr>
              <a:defRPr/>
            </a:pPr>
            <a:endParaRPr lang="en-US" dirty="0"/>
          </a:p>
        </p:txBody>
      </p:sp>
      <p:sp>
        <p:nvSpPr>
          <p:cNvPr id="3" name="Date Placeholder 2"/>
          <p:cNvSpPr>
            <a:spLocks noGrp="1"/>
          </p:cNvSpPr>
          <p:nvPr>
            <p:ph type="dt" idx="1"/>
          </p:nvPr>
        </p:nvSpPr>
        <p:spPr>
          <a:xfrm>
            <a:off x="3850443" y="0"/>
            <a:ext cx="2945659" cy="496491"/>
          </a:xfrm>
          <a:prstGeom prst="rect">
            <a:avLst/>
          </a:prstGeom>
        </p:spPr>
        <p:txBody>
          <a:bodyPr vert="horz" wrap="square" lIns="93164" tIns="46582" rIns="93164" bIns="46582" numCol="1" anchor="t" anchorCtr="0" compatLnSpc="1">
            <a:prstTxWarp prst="textNoShape">
              <a:avLst/>
            </a:prstTxWarp>
          </a:bodyPr>
          <a:lstStyle>
            <a:lvl1pPr algn="r">
              <a:defRPr sz="1200">
                <a:latin typeface="Akzidenz-Grotesk Std Regular" panose="02000503030000020003" pitchFamily="2" charset="0"/>
              </a:defRPr>
            </a:lvl1pPr>
          </a:lstStyle>
          <a:p>
            <a:pPr>
              <a:defRPr/>
            </a:pPr>
            <a:endParaRPr lang="en-US" dirty="0"/>
          </a:p>
        </p:txBody>
      </p:sp>
      <p:sp>
        <p:nvSpPr>
          <p:cNvPr id="4" name="Slide Image Placeholder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3164" tIns="46582" rIns="93164" bIns="46582" rtlCol="0" anchor="ctr"/>
          <a:lstStyle/>
          <a:p>
            <a:pPr lvl="0"/>
            <a:endParaRPr lang="en-US" noProof="0" dirty="0"/>
          </a:p>
        </p:txBody>
      </p:sp>
      <p:sp>
        <p:nvSpPr>
          <p:cNvPr id="5" name="Notes Placeholder 4"/>
          <p:cNvSpPr>
            <a:spLocks noGrp="1"/>
          </p:cNvSpPr>
          <p:nvPr>
            <p:ph type="body" sz="quarter" idx="3"/>
          </p:nvPr>
        </p:nvSpPr>
        <p:spPr>
          <a:xfrm>
            <a:off x="679768" y="4716661"/>
            <a:ext cx="5438140" cy="4468416"/>
          </a:xfrm>
          <a:prstGeom prst="rect">
            <a:avLst/>
          </a:prstGeom>
        </p:spPr>
        <p:txBody>
          <a:bodyPr vert="horz" lIns="93164" tIns="46582" rIns="93164" bIns="46582" rtlCol="0"/>
          <a:lstStyle/>
          <a:p>
            <a:pPr lvl="0"/>
            <a:r>
              <a:rPr lang="en-US" noProof="0"/>
              <a:t>Click </a:t>
            </a:r>
            <a:r>
              <a:rPr lang="en-US" noProof="0" dirty="0"/>
              <a:t>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9431599"/>
            <a:ext cx="2945659" cy="496491"/>
          </a:xfrm>
          <a:prstGeom prst="rect">
            <a:avLst/>
          </a:prstGeom>
        </p:spPr>
        <p:txBody>
          <a:bodyPr vert="horz" lIns="93164" tIns="46582" rIns="93164" bIns="46582" rtlCol="0" anchor="b"/>
          <a:lstStyle>
            <a:lvl1pPr algn="l" fontAlgn="auto">
              <a:spcBef>
                <a:spcPts val="0"/>
              </a:spcBef>
              <a:spcAft>
                <a:spcPts val="0"/>
              </a:spcAft>
              <a:defRPr sz="1200">
                <a:latin typeface="Akzidenz-Grotesk Std Regular" panose="02000503030000020003" pitchFamily="2" charset="0"/>
                <a:ea typeface="+mn-ea"/>
                <a:cs typeface="+mn-cs"/>
              </a:defRPr>
            </a:lvl1pPr>
          </a:lstStyle>
          <a:p>
            <a:pPr>
              <a:defRPr/>
            </a:pPr>
            <a:r>
              <a:rPr lang="en-US" dirty="0"/>
              <a:t>Workshop in a Box - Suggested script</a:t>
            </a:r>
          </a:p>
        </p:txBody>
      </p:sp>
      <p:sp>
        <p:nvSpPr>
          <p:cNvPr id="7" name="Slide Number Placeholder 6"/>
          <p:cNvSpPr>
            <a:spLocks noGrp="1"/>
          </p:cNvSpPr>
          <p:nvPr>
            <p:ph type="sldNum" sz="quarter" idx="5"/>
          </p:nvPr>
        </p:nvSpPr>
        <p:spPr>
          <a:xfrm>
            <a:off x="3850443" y="9431599"/>
            <a:ext cx="2945659" cy="496491"/>
          </a:xfrm>
          <a:prstGeom prst="rect">
            <a:avLst/>
          </a:prstGeom>
        </p:spPr>
        <p:txBody>
          <a:bodyPr vert="horz" wrap="square" lIns="93164" tIns="46582" rIns="93164" bIns="46582" numCol="1" anchor="b" anchorCtr="0" compatLnSpc="1">
            <a:prstTxWarp prst="textNoShape">
              <a:avLst/>
            </a:prstTxWarp>
          </a:bodyPr>
          <a:lstStyle>
            <a:lvl1pPr algn="r">
              <a:defRPr sz="1200">
                <a:latin typeface="Akzidenz-Grotesk Std Regular" panose="02000503030000020003" pitchFamily="2" charset="0"/>
              </a:defRPr>
            </a:lvl1pPr>
          </a:lstStyle>
          <a:p>
            <a:pPr>
              <a:defRPr/>
            </a:pPr>
            <a:fld id="{CE614556-D930-4459-BC74-1928C4B953A6}" type="slidenum">
              <a:rPr lang="en-US" smtClean="0"/>
              <a:pPr>
                <a:defRPr/>
              </a:pPr>
              <a:t>‹#›</a:t>
            </a:fld>
            <a:endParaRPr lang="en-US" dirty="0"/>
          </a:p>
        </p:txBody>
      </p:sp>
    </p:spTree>
    <p:extLst>
      <p:ext uri="{BB962C8B-B14F-4D97-AF65-F5344CB8AC3E}">
        <p14:creationId xmlns:p14="http://schemas.microsoft.com/office/powerpoint/2010/main" val="2929028853"/>
      </p:ext>
    </p:extLst>
  </p:cSld>
  <p:clrMap bg1="lt1" tx1="dk1" bg2="lt2" tx2="dk2" accent1="accent1" accent2="accent2" accent3="accent3" accent4="accent4" accent5="accent5" accent6="accent6" hlink="hlink" folHlink="folHlink"/>
  <p:hf hdr="0" dt="0"/>
  <p:notesStyle>
    <a:lvl1pPr algn="l" defTabSz="457200" rtl="0" eaLnBrk="0" fontAlgn="base" hangingPunct="0">
      <a:spcBef>
        <a:spcPct val="30000"/>
      </a:spcBef>
      <a:spcAft>
        <a:spcPct val="0"/>
      </a:spcAft>
      <a:defRPr sz="1200" b="0" kern="1200">
        <a:solidFill>
          <a:schemeClr val="tx1"/>
        </a:solidFill>
        <a:latin typeface="Akzidenz-Grotesk Std Regular" panose="02000503030000020003" pitchFamily="2" charset="0"/>
        <a:ea typeface="Geneva" charset="0"/>
        <a:cs typeface="Geneva" charset="0"/>
      </a:defRPr>
    </a:lvl1pPr>
    <a:lvl2pPr marL="457200" algn="l" defTabSz="457200" rtl="0" eaLnBrk="0" fontAlgn="base" hangingPunct="0">
      <a:spcBef>
        <a:spcPct val="30000"/>
      </a:spcBef>
      <a:spcAft>
        <a:spcPct val="0"/>
      </a:spcAft>
      <a:defRPr sz="1200" kern="1200">
        <a:solidFill>
          <a:schemeClr val="tx1"/>
        </a:solidFill>
        <a:latin typeface="Akzidenz-Grotesk Std Regular" panose="02000503030000020003" pitchFamily="2" charset="0"/>
        <a:ea typeface="Geneva" charset="0"/>
        <a:cs typeface="+mn-cs"/>
      </a:defRPr>
    </a:lvl2pPr>
    <a:lvl3pPr marL="914400" algn="l" defTabSz="457200" rtl="0" eaLnBrk="0" fontAlgn="base" hangingPunct="0">
      <a:spcBef>
        <a:spcPct val="30000"/>
      </a:spcBef>
      <a:spcAft>
        <a:spcPct val="0"/>
      </a:spcAft>
      <a:defRPr sz="1200" kern="1200">
        <a:solidFill>
          <a:schemeClr val="tx1"/>
        </a:solidFill>
        <a:latin typeface="Akzidenz-Grotesk Std Regular" panose="02000503030000020003" pitchFamily="2" charset="0"/>
        <a:ea typeface="Geneva" charset="0"/>
        <a:cs typeface="+mn-cs"/>
      </a:defRPr>
    </a:lvl3pPr>
    <a:lvl4pPr marL="1371600" algn="l" defTabSz="457200" rtl="0" eaLnBrk="0" fontAlgn="base" hangingPunct="0">
      <a:spcBef>
        <a:spcPct val="30000"/>
      </a:spcBef>
      <a:spcAft>
        <a:spcPct val="0"/>
      </a:spcAft>
      <a:defRPr sz="1200" kern="1200">
        <a:solidFill>
          <a:schemeClr val="tx1"/>
        </a:solidFill>
        <a:latin typeface="Akzidenz-Grotesk Std Regular" panose="02000503030000020003" pitchFamily="2" charset="0"/>
        <a:ea typeface="Geneva" charset="0"/>
        <a:cs typeface="+mn-cs"/>
      </a:defRPr>
    </a:lvl4pPr>
    <a:lvl5pPr marL="1828800" algn="l" defTabSz="457200" rtl="0" eaLnBrk="0" fontAlgn="base" hangingPunct="0">
      <a:spcBef>
        <a:spcPct val="30000"/>
      </a:spcBef>
      <a:spcAft>
        <a:spcPct val="0"/>
      </a:spcAft>
      <a:defRPr sz="1200" kern="1200">
        <a:solidFill>
          <a:schemeClr val="tx1"/>
        </a:solidFill>
        <a:latin typeface="Akzidenz-Grotesk Std Regular" panose="02000503030000020003" pitchFamily="2" charset="0"/>
        <a:ea typeface="Geneva"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sz="1200" b="0" i="0" u="none" strike="noStrike" kern="1200" baseline="0" dirty="0">
                <a:solidFill>
                  <a:schemeClr val="tx1"/>
                </a:solidFill>
                <a:latin typeface="Akzidenz-Grotesk Std Regular" panose="02000503030000020003" pitchFamily="2" charset="0"/>
                <a:ea typeface="Geneva" charset="0"/>
                <a:cs typeface="Geneva" charset="0"/>
              </a:rPr>
              <a:t>Welcome to the Business Preparedness and Resilience Workshop! I’m </a:t>
            </a:r>
            <a:r>
              <a:rPr lang="en-NZ" sz="1200" b="1" i="1" u="none" strike="noStrike" kern="1200" baseline="0" dirty="0">
                <a:solidFill>
                  <a:schemeClr val="tx1"/>
                </a:solidFill>
                <a:latin typeface="Akzidenz-Grotesk Std Regular" panose="02000503030000020003" pitchFamily="2" charset="0"/>
                <a:ea typeface="Geneva" charset="0"/>
                <a:cs typeface="Geneva" charset="0"/>
              </a:rPr>
              <a:t>(name) </a:t>
            </a:r>
            <a:r>
              <a:rPr lang="en-NZ" sz="1200" b="0" i="0" u="none" strike="noStrike" kern="1200" baseline="0" dirty="0">
                <a:solidFill>
                  <a:schemeClr val="tx1"/>
                </a:solidFill>
                <a:latin typeface="Akzidenz-Grotesk Std Regular" panose="02000503030000020003" pitchFamily="2" charset="0"/>
                <a:ea typeface="Geneva" charset="0"/>
                <a:cs typeface="Geneva" charset="0"/>
              </a:rPr>
              <a:t>and I’m looking forward to working with you over the next four hours.</a:t>
            </a:r>
          </a:p>
          <a:p>
            <a:endParaRPr lang="en-NZ" sz="1200" b="0" i="0" u="none" strike="noStrike" kern="1200" baseline="0" dirty="0">
              <a:solidFill>
                <a:schemeClr val="tx1"/>
              </a:solidFill>
              <a:latin typeface="Akzidenz-Grotesk Std Regular" panose="02000503030000020003" pitchFamily="2" charset="0"/>
              <a:ea typeface="Geneva" charset="0"/>
              <a:cs typeface="Geneva" charset="0"/>
            </a:endParaRPr>
          </a:p>
          <a:p>
            <a:r>
              <a:rPr lang="en-NZ" sz="1200" b="0" i="0" u="none" strike="noStrike" kern="1200" baseline="0" dirty="0">
                <a:solidFill>
                  <a:schemeClr val="tx1"/>
                </a:solidFill>
                <a:latin typeface="Akzidenz-Grotesk Std Regular" panose="02000503030000020003" pitchFamily="2" charset="0"/>
                <a:ea typeface="Geneva" charset="0"/>
                <a:cs typeface="Geneva" charset="0"/>
              </a:rPr>
              <a:t>Before we get started, let’s briefly go over some logistics. </a:t>
            </a:r>
            <a:r>
              <a:rPr lang="en-NZ" sz="1200" b="1" i="0" u="none" strike="noStrike" kern="1200" baseline="0" dirty="0">
                <a:solidFill>
                  <a:schemeClr val="tx1"/>
                </a:solidFill>
                <a:latin typeface="Akzidenz-Grotesk Std Regular" panose="02000503030000020003" pitchFamily="2" charset="0"/>
                <a:ea typeface="Geneva" charset="0"/>
                <a:cs typeface="Geneva" charset="0"/>
              </a:rPr>
              <a:t>(</a:t>
            </a:r>
            <a:r>
              <a:rPr lang="en-NZ" sz="1200" b="1" i="1" u="none" strike="noStrike" kern="1200" baseline="0" dirty="0">
                <a:solidFill>
                  <a:schemeClr val="tx1"/>
                </a:solidFill>
                <a:latin typeface="Akzidenz-Grotesk Std Regular" panose="02000503030000020003" pitchFamily="2" charset="0"/>
                <a:ea typeface="Geneva" charset="0"/>
                <a:cs typeface="Geneva" charset="0"/>
              </a:rPr>
              <a:t>Location of exits, toilets, any other safety/location specific information, timing, catering)</a:t>
            </a:r>
          </a:p>
          <a:p>
            <a:pPr defTabSz="457133">
              <a:defRPr/>
            </a:pPr>
            <a:endParaRPr lang="en-US" b="1" i="0" dirty="0"/>
          </a:p>
          <a:p>
            <a:pPr defTabSz="457133">
              <a:defRPr/>
            </a:pPr>
            <a:r>
              <a:rPr lang="en-US" b="0" i="0" dirty="0"/>
              <a:t>On your table, you will each find a copy of the agenda along with a workbook that we are going to use throughout this workshop. The workbook is yours to take away, so please do make any notes or jottings in it if you like as we go along. </a:t>
            </a:r>
            <a:endParaRPr lang="en-US" b="1" i="1" dirty="0"/>
          </a:p>
        </p:txBody>
      </p:sp>
      <p:sp>
        <p:nvSpPr>
          <p:cNvPr id="4" name="Footer Placeholder 3">
            <a:extLst>
              <a:ext uri="{FF2B5EF4-FFF2-40B4-BE49-F238E27FC236}">
                <a16:creationId xmlns:a16="http://schemas.microsoft.com/office/drawing/2014/main" id="{8E4EA767-7B4C-9340-9722-8D456A57799B}"/>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CF76F130-CB2A-8248-8E45-21D399ED1830}"/>
              </a:ext>
            </a:extLst>
          </p:cNvPr>
          <p:cNvSpPr>
            <a:spLocks noGrp="1"/>
          </p:cNvSpPr>
          <p:nvPr>
            <p:ph type="sldNum" sz="quarter" idx="5"/>
          </p:nvPr>
        </p:nvSpPr>
        <p:spPr/>
        <p:txBody>
          <a:bodyPr/>
          <a:lstStyle/>
          <a:p>
            <a:pPr>
              <a:defRPr/>
            </a:pPr>
            <a:fld id="{CE614556-D930-4459-BC74-1928C4B953A6}" type="slidenum">
              <a:rPr lang="en-US" smtClean="0"/>
              <a:pPr>
                <a:defRPr/>
              </a:pPr>
              <a:t>1</a:t>
            </a:fld>
            <a:endParaRPr lang="en-US" dirty="0"/>
          </a:p>
        </p:txBody>
      </p:sp>
    </p:spTree>
    <p:extLst>
      <p:ext uri="{BB962C8B-B14F-4D97-AF65-F5344CB8AC3E}">
        <p14:creationId xmlns:p14="http://schemas.microsoft.com/office/powerpoint/2010/main" val="1450757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i="0" dirty="0">
                <a:ea typeface="Geneva" pitchFamily="-127" charset="-128"/>
              </a:rPr>
              <a:t>Right, lets move on to thinking about your business resilience</a:t>
            </a:r>
          </a:p>
        </p:txBody>
      </p:sp>
      <p:sp>
        <p:nvSpPr>
          <p:cNvPr id="3" name="Footer Placeholder 2">
            <a:extLst>
              <a:ext uri="{FF2B5EF4-FFF2-40B4-BE49-F238E27FC236}">
                <a16:creationId xmlns:a16="http://schemas.microsoft.com/office/drawing/2014/main" id="{99B635D6-B93B-BB41-8561-7049578E41AA}"/>
              </a:ext>
            </a:extLst>
          </p:cNvPr>
          <p:cNvSpPr>
            <a:spLocks noGrp="1"/>
          </p:cNvSpPr>
          <p:nvPr>
            <p:ph type="ftr" sz="quarter" idx="4"/>
          </p:nvPr>
        </p:nvSpPr>
        <p:spPr/>
        <p:txBody>
          <a:bodyPr/>
          <a:lstStyle/>
          <a:p>
            <a:pPr>
              <a:defRPr/>
            </a:pPr>
            <a:r>
              <a:rPr lang="en-US" dirty="0"/>
              <a:t>Workshop in a Box - Suggested script</a:t>
            </a:r>
          </a:p>
        </p:txBody>
      </p:sp>
      <p:sp>
        <p:nvSpPr>
          <p:cNvPr id="4" name="Slide Number Placeholder 3">
            <a:extLst>
              <a:ext uri="{FF2B5EF4-FFF2-40B4-BE49-F238E27FC236}">
                <a16:creationId xmlns:a16="http://schemas.microsoft.com/office/drawing/2014/main" id="{E79324C8-4D86-BB4B-9CB4-50058C19F938}"/>
              </a:ext>
            </a:extLst>
          </p:cNvPr>
          <p:cNvSpPr>
            <a:spLocks noGrp="1"/>
          </p:cNvSpPr>
          <p:nvPr>
            <p:ph type="sldNum" sz="quarter" idx="5"/>
          </p:nvPr>
        </p:nvSpPr>
        <p:spPr/>
        <p:txBody>
          <a:bodyPr/>
          <a:lstStyle/>
          <a:p>
            <a:pPr>
              <a:defRPr/>
            </a:pPr>
            <a:fld id="{CE614556-D930-4459-BC74-1928C4B953A6}" type="slidenum">
              <a:rPr lang="en-US" smtClean="0"/>
              <a:pPr>
                <a:defRPr/>
              </a:pPr>
              <a:t>10</a:t>
            </a:fld>
            <a:endParaRPr lang="en-US" dirty="0"/>
          </a:p>
        </p:txBody>
      </p:sp>
    </p:spTree>
    <p:extLst>
      <p:ext uri="{BB962C8B-B14F-4D97-AF65-F5344CB8AC3E}">
        <p14:creationId xmlns:p14="http://schemas.microsoft.com/office/powerpoint/2010/main" val="3721241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915988" y="744538"/>
            <a:ext cx="4965700" cy="3724275"/>
          </a:xfrm>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0" i="0" baseline="0" dirty="0">
                <a:sym typeface="Wingdings" pitchFamily="2" charset="2"/>
              </a:rPr>
              <a:t>To help us focus our thinking, I’d like us first to look at these three situations and think about what they might mean to you and your business or organisation. I’d like you think about what the impacts would likely be for you and your business. How well do you think your business might withstand such unexpected events? Take a couple of minutes to think about these before I ask you to start discussing this with the person next to you.</a:t>
            </a:r>
          </a:p>
          <a:p>
            <a:pPr>
              <a:spcBef>
                <a:spcPct val="0"/>
              </a:spcBef>
            </a:pPr>
            <a:endParaRPr lang="en-US" b="0" i="0" baseline="0" dirty="0">
              <a:sym typeface="Wingdings" pitchFamily="2" charset="2"/>
            </a:endParaRPr>
          </a:p>
          <a:p>
            <a:pPr>
              <a:spcBef>
                <a:spcPct val="0"/>
              </a:spcBef>
            </a:pPr>
            <a:r>
              <a:rPr lang="en-US" b="1" i="0" baseline="0" dirty="0">
                <a:sym typeface="Wingdings" pitchFamily="2" charset="2"/>
              </a:rPr>
              <a:t>ACTIVITY: </a:t>
            </a:r>
            <a:r>
              <a:rPr lang="en-US" b="0" i="0" baseline="0" dirty="0">
                <a:sym typeface="Wingdings" pitchFamily="2" charset="2"/>
              </a:rPr>
              <a:t>I’d like you to now pick one of these potential situations. Thinking in general terms rather than specific details can you now spend a few minutes discussing with the person sitting next to you, the potential impacts upon you and your organisation of your selected situation. At this stage, try to be quite broad and general about the kinds of impacts you think you might experience such as “loss of sales” or  “increased levels of staff stress”  rather than being too specific.</a:t>
            </a:r>
          </a:p>
          <a:p>
            <a:pPr>
              <a:spcBef>
                <a:spcPct val="0"/>
              </a:spcBef>
            </a:pPr>
            <a:endParaRPr lang="en-US" b="1" i="0" baseline="0" dirty="0"/>
          </a:p>
          <a:p>
            <a:pPr marL="0" marR="0" lvl="0" indent="0" algn="l" defTabSz="457200" rtl="0" eaLnBrk="0" fontAlgn="base" latinLnBrk="0" hangingPunct="0">
              <a:lnSpc>
                <a:spcPct val="100000"/>
              </a:lnSpc>
              <a:spcBef>
                <a:spcPct val="0"/>
              </a:spcBef>
              <a:spcAft>
                <a:spcPct val="0"/>
              </a:spcAft>
              <a:buClrTx/>
              <a:buSzTx/>
              <a:buFontTx/>
              <a:buNone/>
              <a:tabLst/>
              <a:defRPr/>
            </a:pPr>
            <a:r>
              <a:rPr lang="en-US" b="0" i="1" u="none" baseline="0" dirty="0"/>
              <a:t>[Potential Answers</a:t>
            </a:r>
            <a:r>
              <a:rPr lang="en-US" b="0" i="1" baseline="0" dirty="0"/>
              <a:t>: Loss of sales which will vary based on the time your doors are closed -- temporarily or permanently; Impacts on first responder ability to respond; Impacts on Vendors/ Suppliers ability to provide you with your materials; Transportation Issues; Cost to replace resources, facility, and equipment; Reserve depletion for recovery/ replacement costs; Injuries of Staff, Customers, Vendors; Confusion and diminished </a:t>
            </a:r>
            <a:r>
              <a:rPr lang="en-US" b="0" i="1" dirty="0"/>
              <a:t>communication with staff, customers, vendors/</a:t>
            </a:r>
            <a:r>
              <a:rPr lang="en-US" b="0" i="1" baseline="0" dirty="0"/>
              <a:t> suppliers</a:t>
            </a:r>
            <a:r>
              <a:rPr lang="en-US" b="0" i="1" dirty="0"/>
              <a:t>; Less efficient performance;</a:t>
            </a:r>
            <a:r>
              <a:rPr lang="en-US" b="0" i="1" baseline="0" dirty="0"/>
              <a:t> etc.</a:t>
            </a:r>
            <a:r>
              <a:rPr lang="en-US" b="0" i="1" dirty="0"/>
              <a:t>]</a:t>
            </a:r>
          </a:p>
          <a:p>
            <a:pPr>
              <a:spcBef>
                <a:spcPct val="0"/>
              </a:spcBef>
            </a:pPr>
            <a:endParaRPr lang="en-US" b="1" i="0" baseline="0" dirty="0"/>
          </a:p>
          <a:p>
            <a:pPr>
              <a:spcBef>
                <a:spcPct val="0"/>
              </a:spcBef>
            </a:pPr>
            <a:r>
              <a:rPr lang="en-US" b="1" i="0" baseline="0" dirty="0"/>
              <a:t>ASK: </a:t>
            </a:r>
            <a:r>
              <a:rPr lang="en-US" b="0" i="0" baseline="0" dirty="0"/>
              <a:t>Did your conversation partner identify some potential challenges that you might not have considered? </a:t>
            </a:r>
          </a:p>
          <a:p>
            <a:pPr>
              <a:spcBef>
                <a:spcPct val="0"/>
              </a:spcBef>
            </a:pPr>
            <a:r>
              <a:rPr lang="en-US" b="1" i="1" baseline="0" dirty="0"/>
              <a:t>Facilitator (looking for general yes’s or no’s, rather than any long conversation)</a:t>
            </a:r>
          </a:p>
          <a:p>
            <a:pPr>
              <a:spcBef>
                <a:spcPct val="0"/>
              </a:spcBef>
            </a:pPr>
            <a:endParaRPr lang="en-US" b="0" i="0" baseline="0" dirty="0"/>
          </a:p>
          <a:p>
            <a:pPr>
              <a:spcBef>
                <a:spcPct val="0"/>
              </a:spcBef>
            </a:pPr>
            <a:r>
              <a:rPr lang="en-US" b="0" i="0" baseline="0" dirty="0"/>
              <a:t>Let’s talk as a group for five minutes about how well prepared are you to meet those specific challenges?</a:t>
            </a:r>
            <a:endParaRPr lang="en-US" b="1" i="0" baseline="0" dirty="0"/>
          </a:p>
          <a:p>
            <a:pPr>
              <a:spcBef>
                <a:spcPct val="0"/>
              </a:spcBef>
            </a:pPr>
            <a:r>
              <a:rPr lang="en-US" b="1" i="1" baseline="0" dirty="0"/>
              <a:t>(allow the room to speak out and contribute to the dialogue with any feedback they might like to offer to the wider audience – may need to call upon someone to get this started)</a:t>
            </a:r>
          </a:p>
          <a:p>
            <a:pPr>
              <a:spcBef>
                <a:spcPct val="0"/>
              </a:spcBef>
            </a:pPr>
            <a:endParaRPr lang="en-US" b="0" i="1" baseline="0" dirty="0"/>
          </a:p>
          <a:p>
            <a:pPr>
              <a:spcBef>
                <a:spcPct val="0"/>
              </a:spcBef>
            </a:pPr>
            <a:r>
              <a:rPr lang="en-US" b="1" i="1" baseline="0" dirty="0"/>
              <a:t>(After 5 minutes)</a:t>
            </a:r>
          </a:p>
          <a:p>
            <a:pPr>
              <a:spcBef>
                <a:spcPct val="0"/>
              </a:spcBef>
            </a:pPr>
            <a:endParaRPr lang="en-US" b="0" i="1" baseline="0" dirty="0"/>
          </a:p>
          <a:p>
            <a:pPr>
              <a:spcBef>
                <a:spcPct val="0"/>
              </a:spcBef>
            </a:pPr>
            <a:r>
              <a:rPr lang="en-US" b="0" i="0" baseline="0" dirty="0"/>
              <a:t>Thanks everyone.  That discussion sets the scene for the structured process we are going to work through over the next few hours to help you feel confident that your business will survive those kinds of events and more.</a:t>
            </a:r>
          </a:p>
          <a:p>
            <a:pPr>
              <a:spcBef>
                <a:spcPct val="0"/>
              </a:spcBef>
            </a:pPr>
            <a:endParaRPr lang="en-US" b="1" i="0" baseline="0" dirty="0"/>
          </a:p>
        </p:txBody>
      </p:sp>
      <p:sp>
        <p:nvSpPr>
          <p:cNvPr id="2" name="Footer Placeholder 1">
            <a:extLst>
              <a:ext uri="{FF2B5EF4-FFF2-40B4-BE49-F238E27FC236}">
                <a16:creationId xmlns:a16="http://schemas.microsoft.com/office/drawing/2014/main" id="{3556C5E3-51BE-DD46-8E3E-33A727853F83}"/>
              </a:ext>
            </a:extLst>
          </p:cNvPr>
          <p:cNvSpPr>
            <a:spLocks noGrp="1"/>
          </p:cNvSpPr>
          <p:nvPr>
            <p:ph type="ftr" sz="quarter" idx="4"/>
          </p:nvPr>
        </p:nvSpPr>
        <p:spPr/>
        <p:txBody>
          <a:bodyPr/>
          <a:lstStyle/>
          <a:p>
            <a:pPr>
              <a:defRPr/>
            </a:pPr>
            <a:r>
              <a:rPr lang="en-US" dirty="0"/>
              <a:t>Workshop in a Box - Suggested script</a:t>
            </a:r>
          </a:p>
        </p:txBody>
      </p:sp>
      <p:sp>
        <p:nvSpPr>
          <p:cNvPr id="3" name="Slide Number Placeholder 2">
            <a:extLst>
              <a:ext uri="{FF2B5EF4-FFF2-40B4-BE49-F238E27FC236}">
                <a16:creationId xmlns:a16="http://schemas.microsoft.com/office/drawing/2014/main" id="{92A5AE88-F773-1F4F-BD76-CCC5787BFF39}"/>
              </a:ext>
            </a:extLst>
          </p:cNvPr>
          <p:cNvSpPr>
            <a:spLocks noGrp="1"/>
          </p:cNvSpPr>
          <p:nvPr>
            <p:ph type="sldNum" sz="quarter" idx="5"/>
          </p:nvPr>
        </p:nvSpPr>
        <p:spPr/>
        <p:txBody>
          <a:bodyPr/>
          <a:lstStyle/>
          <a:p>
            <a:pPr>
              <a:defRPr/>
            </a:pPr>
            <a:fld id="{CE614556-D930-4459-BC74-1928C4B953A6}" type="slidenum">
              <a:rPr lang="en-US" smtClean="0"/>
              <a:pPr>
                <a:defRPr/>
              </a:pPr>
              <a:t>11</a:t>
            </a:fld>
            <a:endParaRPr lang="en-US" dirty="0"/>
          </a:p>
        </p:txBody>
      </p:sp>
    </p:spTree>
    <p:extLst>
      <p:ext uri="{BB962C8B-B14F-4D97-AF65-F5344CB8AC3E}">
        <p14:creationId xmlns:p14="http://schemas.microsoft.com/office/powerpoint/2010/main" val="1402777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pPr>
              <a:spcBef>
                <a:spcPct val="0"/>
              </a:spcBef>
            </a:pPr>
            <a:r>
              <a:rPr lang="en-US" b="0" i="0" baseline="0" dirty="0"/>
              <a:t>The material we are going to cover will help you: </a:t>
            </a:r>
          </a:p>
          <a:p>
            <a:pPr>
              <a:spcBef>
                <a:spcPct val="0"/>
              </a:spcBef>
            </a:pPr>
            <a:endParaRPr lang="en-US" b="0" i="0" baseline="0" dirty="0"/>
          </a:p>
          <a:p>
            <a:pPr marL="171450" indent="-171450">
              <a:spcBef>
                <a:spcPct val="0"/>
              </a:spcBef>
              <a:buFont typeface="Arial" panose="020B0604020202020204" pitchFamily="34" charset="0"/>
              <a:buChar char="•"/>
            </a:pPr>
            <a:r>
              <a:rPr lang="en-US" dirty="0"/>
              <a:t>To reduce the possibility of a crisis effecting you</a:t>
            </a:r>
          </a:p>
          <a:p>
            <a:pPr marL="171450" indent="-171450">
              <a:spcBef>
                <a:spcPct val="0"/>
              </a:spcBef>
              <a:buFont typeface="Arial" panose="020B0604020202020204" pitchFamily="34" charset="0"/>
              <a:buChar char="•"/>
            </a:pPr>
            <a:r>
              <a:rPr lang="en-US" dirty="0"/>
              <a:t>To reduce the impacts of unavoidable crises </a:t>
            </a:r>
          </a:p>
          <a:p>
            <a:pPr marL="171450" indent="-171450">
              <a:buFont typeface="Arial" panose="020B0604020202020204" pitchFamily="34" charset="0"/>
              <a:buChar char="•"/>
            </a:pPr>
            <a:r>
              <a:rPr lang="en-US" dirty="0"/>
              <a:t>To be ready to respond appropriately in a crisis</a:t>
            </a:r>
          </a:p>
          <a:p>
            <a:pPr marL="0" indent="0">
              <a:buFont typeface="Arial" panose="020B0604020202020204" pitchFamily="34" charset="0"/>
              <a:buNone/>
            </a:pPr>
            <a:r>
              <a:rPr lang="en-US" dirty="0"/>
              <a:t>And</a:t>
            </a:r>
          </a:p>
          <a:p>
            <a:pPr marL="171450" indent="-171450">
              <a:buFont typeface="Arial" panose="020B0604020202020204" pitchFamily="34" charset="0"/>
              <a:buChar char="•"/>
            </a:pPr>
            <a:r>
              <a:rPr lang="en-US" dirty="0"/>
              <a:t>To be able to recover</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Note the words </a:t>
            </a:r>
            <a:r>
              <a:rPr lang="en-US" b="1" dirty="0"/>
              <a:t>any crisis</a:t>
            </a:r>
            <a:r>
              <a:rPr lang="en-US" b="0" dirty="0"/>
              <a:t>.</a:t>
            </a:r>
            <a:r>
              <a:rPr lang="en-US" b="1" dirty="0"/>
              <a:t> </a:t>
            </a:r>
            <a:r>
              <a:rPr lang="en-US" b="0" dirty="0"/>
              <a:t>The material we cover today applies to all hazards – both natural and man made.  </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Before we get stuck into that content, we </a:t>
            </a:r>
            <a:r>
              <a:rPr lang="en-US" b="0" i="0" baseline="0" dirty="0"/>
              <a:t>are going to ask you to confidentially reflect on your own organisation.</a:t>
            </a:r>
            <a:endParaRPr lang="en-US" dirty="0"/>
          </a:p>
        </p:txBody>
      </p:sp>
      <p:sp>
        <p:nvSpPr>
          <p:cNvPr id="4" name="Footer Placeholder 3">
            <a:extLst>
              <a:ext uri="{FF2B5EF4-FFF2-40B4-BE49-F238E27FC236}">
                <a16:creationId xmlns:a16="http://schemas.microsoft.com/office/drawing/2014/main" id="{960C6ED7-C353-7C4D-B114-159172407779}"/>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7E61C989-7859-3A4D-A25A-6FCE7CEC5E32}"/>
              </a:ext>
            </a:extLst>
          </p:cNvPr>
          <p:cNvSpPr>
            <a:spLocks noGrp="1"/>
          </p:cNvSpPr>
          <p:nvPr>
            <p:ph type="sldNum" sz="quarter" idx="5"/>
          </p:nvPr>
        </p:nvSpPr>
        <p:spPr/>
        <p:txBody>
          <a:bodyPr/>
          <a:lstStyle/>
          <a:p>
            <a:pPr>
              <a:defRPr/>
            </a:pPr>
            <a:fld id="{CE614556-D930-4459-BC74-1928C4B953A6}" type="slidenum">
              <a:rPr lang="en-US" smtClean="0"/>
              <a:pPr>
                <a:defRPr/>
              </a:pPr>
              <a:t>12</a:t>
            </a:fld>
            <a:endParaRPr lang="en-US" dirty="0"/>
          </a:p>
        </p:txBody>
      </p:sp>
    </p:spTree>
    <p:extLst>
      <p:ext uri="{BB962C8B-B14F-4D97-AF65-F5344CB8AC3E}">
        <p14:creationId xmlns:p14="http://schemas.microsoft.com/office/powerpoint/2010/main" val="381658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b="1" i="0" dirty="0"/>
              <a:t>ACTIVITY:  </a:t>
            </a:r>
            <a:r>
              <a:rPr lang="en-US" b="0" i="0" dirty="0"/>
              <a:t>I’m going to hand out a survey on paper, which looks identical to the one on the screen. I’d like you to take a few minutes now to complete it. You will notice in the first few questions that we are gathering information about you including your name and contact details, and the name of your organisation. We need to do this so we can ask you to take part in a follow up survey by email in two months time. The funding for the development of this workshop has come from private business, and obviously the same as you want to leaving feeling like this was a good investment of your time, they want some way of measuring whether these activities do actually make a difference.</a:t>
            </a:r>
          </a:p>
          <a:p>
            <a:endParaRPr lang="en-US" b="0" i="0" dirty="0"/>
          </a:p>
          <a:p>
            <a:r>
              <a:rPr lang="en-US" b="0" i="0" dirty="0"/>
              <a:t>The information you provide here will not be shared with anybody else other than as overall percentages.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i="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dirty="0"/>
              <a:t>There is no right or wrong answer – the primary purpose of this assessment is to see if activities like this workshop do make a difference.</a:t>
            </a:r>
            <a:r>
              <a:rPr lang="en-US" b="0" i="0" baseline="0" dirty="0"/>
              <a:t> Please don’t worry if you feel like you haven’t done much to prepare, that’s why you’re here today! And that alone proves that you are beginning to take positive steps toward your organisation’s resilience.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i="0"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baseline="0" dirty="0"/>
              <a:t>Let’s take a couple of minutes to complete the survey please.</a:t>
            </a:r>
          </a:p>
          <a:p>
            <a:endParaRPr lang="en-US" b="1" i="1" dirty="0"/>
          </a:p>
          <a:p>
            <a:r>
              <a:rPr lang="en-US" b="1" i="1" dirty="0"/>
              <a:t>Facilitator: please collect completed surveys which are an important part of the measurement and evaluation of this programme</a:t>
            </a:r>
            <a:endParaRPr lang="en-US" dirty="0"/>
          </a:p>
        </p:txBody>
      </p:sp>
      <p:sp>
        <p:nvSpPr>
          <p:cNvPr id="4" name="Footer Placeholder 3">
            <a:extLst>
              <a:ext uri="{FF2B5EF4-FFF2-40B4-BE49-F238E27FC236}">
                <a16:creationId xmlns:a16="http://schemas.microsoft.com/office/drawing/2014/main" id="{C54AF0A6-2851-5346-9E3C-C92C102B570D}"/>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8D4086B2-A30C-5249-B2B8-DC6652778D06}"/>
              </a:ext>
            </a:extLst>
          </p:cNvPr>
          <p:cNvSpPr>
            <a:spLocks noGrp="1"/>
          </p:cNvSpPr>
          <p:nvPr>
            <p:ph type="sldNum" sz="quarter" idx="5"/>
          </p:nvPr>
        </p:nvSpPr>
        <p:spPr/>
        <p:txBody>
          <a:bodyPr/>
          <a:lstStyle/>
          <a:p>
            <a:pPr>
              <a:defRPr/>
            </a:pPr>
            <a:fld id="{CE614556-D930-4459-BC74-1928C4B953A6}" type="slidenum">
              <a:rPr lang="en-US" smtClean="0"/>
              <a:pPr>
                <a:defRPr/>
              </a:pPr>
              <a:t>13</a:t>
            </a:fld>
            <a:endParaRPr lang="en-US" dirty="0"/>
          </a:p>
        </p:txBody>
      </p:sp>
    </p:spTree>
    <p:extLst>
      <p:ext uri="{BB962C8B-B14F-4D97-AF65-F5344CB8AC3E}">
        <p14:creationId xmlns:p14="http://schemas.microsoft.com/office/powerpoint/2010/main" val="1742340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normAutofit fontScale="92500" lnSpcReduction="20000"/>
          </a:bodyPr>
          <a:lstStyle/>
          <a:p>
            <a:r>
              <a:rPr lang="en-US" b="0" i="0" dirty="0"/>
              <a:t>All of the steps we have discussed to make sure your organization is strong and adaptable need to be complemented with a process to manage your risks.  This process is called a business continuity plan.</a:t>
            </a:r>
          </a:p>
          <a:p>
            <a:endParaRPr lang="en-US" b="0" i="0" dirty="0"/>
          </a:p>
          <a:p>
            <a:r>
              <a:rPr lang="en-US" b="0" i="0" dirty="0"/>
              <a:t>In this next section, we are going to cover the basics of what a business continuity plan would contain. Our intention in the workshop is to give you the information you need to be able to go back to your organisation and complete and maintain a business continuity plan specific to your context.</a:t>
            </a:r>
          </a:p>
          <a:p>
            <a:endParaRPr lang="en-US" b="0" i="0" dirty="0"/>
          </a:p>
          <a:p>
            <a:r>
              <a:rPr lang="en-US" b="0" i="0" dirty="0"/>
              <a:t>A business continuity plan is usually a written document, BUT it’s the thinking and steps you go through that are important – not the document itself. The document simply gives you a means to capture the information so that you can share it and later update it.</a:t>
            </a:r>
          </a:p>
          <a:p>
            <a:endParaRPr lang="en-US" b="0" i="0" dirty="0"/>
          </a:p>
          <a:p>
            <a:r>
              <a:rPr lang="en-US" b="0" i="0" dirty="0"/>
              <a:t>Business continuity plans need to be tailored specifically to your organisation. There is no one size fits all solution and because of that there is also no one right way of documenting your plans.</a:t>
            </a:r>
          </a:p>
          <a:p>
            <a:endParaRPr lang="en-US" b="0" i="0" dirty="0"/>
          </a:p>
          <a:p>
            <a:r>
              <a:rPr lang="en-US" b="0" i="0" dirty="0"/>
              <a:t>What we are giving you today is a workbook, rather than a template. You could use this workbook to document your planning, or you could just use the workbook to capture the main ideas and then document these in a way that suits your context.</a:t>
            </a:r>
          </a:p>
          <a:p>
            <a:endParaRPr lang="en-US" b="0" i="0" dirty="0"/>
          </a:p>
          <a:p>
            <a:r>
              <a:rPr lang="en-US" b="0" i="0" dirty="0"/>
              <a:t>The key point about documenting is that it is a way to enable the sharing of your plans with others – because what if you are not there when a crisis occurs?</a:t>
            </a:r>
          </a:p>
          <a:p>
            <a:endParaRPr lang="en-US" b="0" i="0" dirty="0"/>
          </a:p>
          <a:p>
            <a:r>
              <a:rPr lang="en-US" b="0" i="0" dirty="0"/>
              <a:t>OK, so lets now dive into the key content of your Business Continuity Plan</a:t>
            </a:r>
            <a:endParaRPr lang="en-US" b="1" i="1" dirty="0"/>
          </a:p>
          <a:p>
            <a:endParaRPr lang="en-US" b="1" i="1" dirty="0"/>
          </a:p>
        </p:txBody>
      </p:sp>
      <p:sp>
        <p:nvSpPr>
          <p:cNvPr id="4" name="Footer Placeholder 3">
            <a:extLst>
              <a:ext uri="{FF2B5EF4-FFF2-40B4-BE49-F238E27FC236}">
                <a16:creationId xmlns:a16="http://schemas.microsoft.com/office/drawing/2014/main" id="{14459BD4-9306-0245-A905-611BDB32C54D}"/>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78FFD081-C320-AE42-9D58-B4F7B8C34A5E}"/>
              </a:ext>
            </a:extLst>
          </p:cNvPr>
          <p:cNvSpPr>
            <a:spLocks noGrp="1"/>
          </p:cNvSpPr>
          <p:nvPr>
            <p:ph type="sldNum" sz="quarter" idx="5"/>
          </p:nvPr>
        </p:nvSpPr>
        <p:spPr/>
        <p:txBody>
          <a:bodyPr/>
          <a:lstStyle/>
          <a:p>
            <a:pPr>
              <a:defRPr/>
            </a:pPr>
            <a:fld id="{CE614556-D930-4459-BC74-1928C4B953A6}" type="slidenum">
              <a:rPr lang="en-US" smtClean="0"/>
              <a:pPr>
                <a:defRPr/>
              </a:pPr>
              <a:t>14</a:t>
            </a:fld>
            <a:endParaRPr lang="en-US" dirty="0"/>
          </a:p>
        </p:txBody>
      </p:sp>
    </p:spTree>
    <p:extLst>
      <p:ext uri="{BB962C8B-B14F-4D97-AF65-F5344CB8AC3E}">
        <p14:creationId xmlns:p14="http://schemas.microsoft.com/office/powerpoint/2010/main" val="1094181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The first section of your business continuity plan should set out some basic aims and principles.  For example: one of your aims or basic principles might be that your planning aims to ensure the health, safety and wellbeing of your staff and community. </a:t>
            </a:r>
          </a:p>
          <a:p>
            <a:endParaRPr lang="en-NZ"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NZ" dirty="0"/>
              <a:t>There are two reasons why you have this page: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NZ"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NZ" dirty="0"/>
              <a:t>Firstly - Your plan will never be able to cover every situation that might happen. So some guiding principles can help even where the specific plan does not.</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NZ" dirty="0"/>
              <a:t>Secondly - your plan needs to be useable by any or all of the members of your team. So this page should also help to clarify for any of your staff who have to step up and lead in a crisis, what their core aims are.</a:t>
            </a:r>
          </a:p>
          <a:p>
            <a:endParaRPr lang="en-NZ"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NZ" dirty="0"/>
              <a:t>So this aims and principles document can be very short and to the point – there is an example on page 10 of your workbook that you could use to help you complete this for your organisation.</a:t>
            </a:r>
          </a:p>
        </p:txBody>
      </p:sp>
      <p:sp>
        <p:nvSpPr>
          <p:cNvPr id="5" name="Footer Placeholder 4">
            <a:extLst>
              <a:ext uri="{FF2B5EF4-FFF2-40B4-BE49-F238E27FC236}">
                <a16:creationId xmlns:a16="http://schemas.microsoft.com/office/drawing/2014/main" id="{9AF606ED-E9D1-9F45-B79B-FAD3EC3B6B54}"/>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365BD624-D04C-1B4B-9A11-D232A85E0A55}"/>
              </a:ext>
            </a:extLst>
          </p:cNvPr>
          <p:cNvSpPr>
            <a:spLocks noGrp="1"/>
          </p:cNvSpPr>
          <p:nvPr>
            <p:ph type="sldNum" sz="quarter" idx="5"/>
          </p:nvPr>
        </p:nvSpPr>
        <p:spPr/>
        <p:txBody>
          <a:bodyPr/>
          <a:lstStyle/>
          <a:p>
            <a:pPr>
              <a:defRPr/>
            </a:pPr>
            <a:fld id="{CE614556-D930-4459-BC74-1928C4B953A6}" type="slidenum">
              <a:rPr lang="en-US" smtClean="0"/>
              <a:pPr>
                <a:defRPr/>
              </a:pPr>
              <a:t>15</a:t>
            </a:fld>
            <a:endParaRPr lang="en-US" dirty="0"/>
          </a:p>
        </p:txBody>
      </p:sp>
    </p:spTree>
    <p:extLst>
      <p:ext uri="{BB962C8B-B14F-4D97-AF65-F5344CB8AC3E}">
        <p14:creationId xmlns:p14="http://schemas.microsoft.com/office/powerpoint/2010/main" val="3243459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b="0" baseline="0" dirty="0"/>
              <a:t>Understanding what is essential to keep your organisation going and how to get these essentials is the core of a continuity plan.   This is a big section of content which we are going to break down into a few steps.</a:t>
            </a:r>
          </a:p>
        </p:txBody>
      </p:sp>
      <p:sp>
        <p:nvSpPr>
          <p:cNvPr id="4" name="Footer Placeholder 3">
            <a:extLst>
              <a:ext uri="{FF2B5EF4-FFF2-40B4-BE49-F238E27FC236}">
                <a16:creationId xmlns:a16="http://schemas.microsoft.com/office/drawing/2014/main" id="{68B2D5CD-0FD8-2348-B2A4-EDDAFE167049}"/>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8EF9193A-2774-4B44-BFFA-1DA4DB1EE4F3}"/>
              </a:ext>
            </a:extLst>
          </p:cNvPr>
          <p:cNvSpPr>
            <a:spLocks noGrp="1"/>
          </p:cNvSpPr>
          <p:nvPr>
            <p:ph type="sldNum" sz="quarter" idx="5"/>
          </p:nvPr>
        </p:nvSpPr>
        <p:spPr/>
        <p:txBody>
          <a:bodyPr/>
          <a:lstStyle/>
          <a:p>
            <a:pPr>
              <a:defRPr/>
            </a:pPr>
            <a:fld id="{CE614556-D930-4459-BC74-1928C4B953A6}" type="slidenum">
              <a:rPr lang="en-US" smtClean="0"/>
              <a:pPr>
                <a:defRPr/>
              </a:pPr>
              <a:t>16</a:t>
            </a:fld>
            <a:endParaRPr lang="en-US" dirty="0"/>
          </a:p>
        </p:txBody>
      </p:sp>
    </p:spTree>
    <p:extLst>
      <p:ext uri="{BB962C8B-B14F-4D97-AF65-F5344CB8AC3E}">
        <p14:creationId xmlns:p14="http://schemas.microsoft.com/office/powerpoint/2010/main" val="2189486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First I’d like you to think about and draw or write down what the key processes in your organisation 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Akzidenz-Grotesk Std Regular" panose="02000503030000020003" pitchFamily="2" charset="0"/>
              <a:ea typeface="Geneva" charset="0"/>
              <a:cs typeface="Geneva"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Akzidenz-Grotesk Std Regular" panose="02000503030000020003" pitchFamily="2" charset="0"/>
                <a:ea typeface="Geneva" charset="0"/>
                <a:cs typeface="Geneva" charset="0"/>
              </a:rPr>
              <a:t>We start this with being clear about what the core thing you do actually is&gt;  Lets take a look at an example to illustrate this.  This example is for the Dembe Shoe Manufacturer,  They are a small business with 6 staff who manufacture shoes and sell to the retail shops.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Akzidenz-Grotesk Std Regular" panose="02000503030000020003" pitchFamily="2" charset="0"/>
              <a:ea typeface="Geneva" charset="0"/>
              <a:cs typeface="Geneva"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Akzidenz-Grotesk Std Regular" panose="02000503030000020003" pitchFamily="2" charset="0"/>
                <a:ea typeface="Geneva" charset="0"/>
                <a:cs typeface="Geneva" charset="0"/>
              </a:rPr>
              <a:t>In their case, the core thing they do is to make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Akzidenz-Grotesk Std Regular" panose="02000503030000020003" pitchFamily="2" charset="0"/>
              <a:ea typeface="Geneva" charset="0"/>
              <a:cs typeface="Geneva"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Akzidenz-Grotesk Std Regular" panose="02000503030000020003" pitchFamily="2" charset="0"/>
                <a:ea typeface="Geneva" charset="0"/>
                <a:cs typeface="Geneva" charset="0"/>
              </a:rPr>
              <a:t>Next, we need to break this down into what they actually do that makes that happen – what do they need to do, to make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Akzidenz-Grotesk Std Regular" panose="02000503030000020003" pitchFamily="2" charset="0"/>
              <a:ea typeface="Geneva" charset="0"/>
              <a:cs typeface="Geneva" charset="0"/>
            </a:endParaRPr>
          </a:p>
          <a:p>
            <a:r>
              <a:rPr lang="en-US" b="0" baseline="0" dirty="0"/>
              <a:t>They need to have supplies, in this case rubber and cotton, they need to actually make the shoes, they need to have people and systems to sell those shoes and deliver them to the shops, and they need an accounting system to pay for inputs and receive money for sales. Of course, it can be more complicated than that, but that is the real core of their operation. They are the functions that Dembe need to get back up and running to stay in business.</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NZ" sz="1200" b="0" i="0" u="none" strike="noStrike" kern="1200" baseline="0" dirty="0">
                <a:solidFill>
                  <a:schemeClr val="tx1"/>
                </a:solidFill>
                <a:latin typeface="Akzidenz-Grotesk Std Regular" panose="02000503030000020003" pitchFamily="2" charset="0"/>
                <a:ea typeface="Geneva" charset="0"/>
                <a:cs typeface="Geneva" charset="0"/>
              </a:rPr>
              <a:t>As you can see the core processes need to include both the processes that help you deliver your product as well as the processes that support your business such as payroll, accounting, customer ordering systems, communication systems.</a:t>
            </a:r>
          </a:p>
          <a:p>
            <a:endParaRPr lang="en-US" b="0" baseline="0" dirty="0"/>
          </a:p>
          <a:p>
            <a:r>
              <a:rPr lang="en-US" b="0" baseline="0" dirty="0"/>
              <a:t>Let’s take some time now, for you to </a:t>
            </a:r>
            <a:r>
              <a:rPr lang="en-NZ" sz="1200" b="0" i="0" u="none" strike="noStrike" kern="1200" baseline="0" dirty="0">
                <a:solidFill>
                  <a:schemeClr val="tx1"/>
                </a:solidFill>
                <a:latin typeface="Akzidenz-Grotesk Std Regular" panose="02000503030000020003" pitchFamily="2" charset="0"/>
                <a:ea typeface="Geneva" charset="0"/>
                <a:cs typeface="Geneva" charset="0"/>
              </a:rPr>
              <a:t>identify what  are the core things that your organisation does that will need to continue during a crisis. Use page 11 of your workbook to record your ideas. You could do a list or a diagram – whichever works for you.   </a:t>
            </a:r>
          </a:p>
          <a:p>
            <a:endParaRPr lang="en-NZ" sz="1200" b="0" i="0" u="none" strike="noStrike" kern="1200" baseline="0" dirty="0">
              <a:solidFill>
                <a:schemeClr val="tx1"/>
              </a:solidFill>
              <a:latin typeface="Akzidenz-Grotesk Std Regular" panose="02000503030000020003" pitchFamily="2" charset="0"/>
              <a:ea typeface="Geneva" charset="0"/>
              <a:cs typeface="Geneva" charset="0"/>
            </a:endParaRPr>
          </a:p>
          <a:p>
            <a:r>
              <a:rPr lang="en-NZ" sz="1200" b="1" i="1" u="none" strike="noStrike" kern="1200" baseline="0" dirty="0">
                <a:solidFill>
                  <a:schemeClr val="tx1"/>
                </a:solidFill>
                <a:latin typeface="Akzidenz-Grotesk Std Regular" panose="02000503030000020003" pitchFamily="2" charset="0"/>
                <a:ea typeface="Geneva" charset="0"/>
                <a:cs typeface="Geneva" charset="0"/>
              </a:rPr>
              <a:t>Facilitator – allow 10 minutes for this</a:t>
            </a:r>
            <a:r>
              <a:rPr lang="en-NZ" sz="1200" b="1" i="0" u="none" strike="noStrike" kern="1200" baseline="0" dirty="0">
                <a:solidFill>
                  <a:schemeClr val="tx1"/>
                </a:solidFill>
                <a:latin typeface="Akzidenz-Grotesk Std Regular" panose="02000503030000020003" pitchFamily="2" charset="0"/>
                <a:ea typeface="Geneva" charset="0"/>
                <a:cs typeface="Geneva" charset="0"/>
              </a:rPr>
              <a:t>.</a:t>
            </a:r>
          </a:p>
          <a:p>
            <a:endParaRPr lang="en-NZ" sz="1200" b="1" i="0" u="none" strike="noStrike" kern="1200" baseline="0" dirty="0">
              <a:solidFill>
                <a:schemeClr val="tx1"/>
              </a:solidFill>
              <a:latin typeface="Akzidenz-Grotesk Std Regular" panose="02000503030000020003" pitchFamily="2" charset="0"/>
              <a:ea typeface="Geneva" charset="0"/>
              <a:cs typeface="Geneva" charset="0"/>
            </a:endParaRPr>
          </a:p>
          <a:p>
            <a:r>
              <a:rPr lang="en-NZ" sz="1200" b="0" i="0" u="none" strike="noStrike" kern="1200" baseline="0" dirty="0">
                <a:solidFill>
                  <a:schemeClr val="tx1"/>
                </a:solidFill>
                <a:latin typeface="Akzidenz-Grotesk Std Regular" panose="02000503030000020003" pitchFamily="2" charset="0"/>
                <a:ea typeface="Geneva" charset="0"/>
                <a:cs typeface="Geneva" charset="0"/>
              </a:rPr>
              <a:t>Great – now that you have thought about the core things you do – your processes,  we need to think about all of the things you need to perform those essential processes -  we will call these your critical inputs or the ingredients.</a:t>
            </a:r>
            <a:endParaRPr lang="en-NZ" dirty="0"/>
          </a:p>
        </p:txBody>
      </p:sp>
      <p:sp>
        <p:nvSpPr>
          <p:cNvPr id="5" name="Footer Placeholder 4">
            <a:extLst>
              <a:ext uri="{FF2B5EF4-FFF2-40B4-BE49-F238E27FC236}">
                <a16:creationId xmlns:a16="http://schemas.microsoft.com/office/drawing/2014/main" id="{3A1A30C7-4DC5-D848-9C1B-E30C7C20A022}"/>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673A3072-5481-5749-ADA8-E170A060EDAF}"/>
              </a:ext>
            </a:extLst>
          </p:cNvPr>
          <p:cNvSpPr>
            <a:spLocks noGrp="1"/>
          </p:cNvSpPr>
          <p:nvPr>
            <p:ph type="sldNum" sz="quarter" idx="5"/>
          </p:nvPr>
        </p:nvSpPr>
        <p:spPr/>
        <p:txBody>
          <a:bodyPr/>
          <a:lstStyle/>
          <a:p>
            <a:pPr>
              <a:defRPr/>
            </a:pPr>
            <a:fld id="{CE614556-D930-4459-BC74-1928C4B953A6}" type="slidenum">
              <a:rPr lang="en-US" smtClean="0"/>
              <a:pPr>
                <a:defRPr/>
              </a:pPr>
              <a:t>17</a:t>
            </a:fld>
            <a:endParaRPr lang="en-US" dirty="0"/>
          </a:p>
        </p:txBody>
      </p:sp>
    </p:spTree>
    <p:extLst>
      <p:ext uri="{BB962C8B-B14F-4D97-AF65-F5344CB8AC3E}">
        <p14:creationId xmlns:p14="http://schemas.microsoft.com/office/powerpoint/2010/main" val="835853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Here’s an example, again for the Dembe Shoe Manufacturer of their ingredients</a:t>
            </a:r>
          </a:p>
          <a:p>
            <a:endParaRPr lang="en-NZ" dirty="0"/>
          </a:p>
          <a:p>
            <a:r>
              <a:rPr lang="en-NZ" b="1" dirty="0"/>
              <a:t>They need: </a:t>
            </a:r>
            <a:r>
              <a:rPr lang="en-NZ" b="1" i="1" dirty="0"/>
              <a:t>(Facilitator – use a pointer if possible, to highlight the relevant sections of the diagram as you talk)</a:t>
            </a:r>
          </a:p>
          <a:p>
            <a:endParaRPr lang="en-NZ" dirty="0"/>
          </a:p>
          <a:p>
            <a:r>
              <a:rPr lang="en-NZ" dirty="0"/>
              <a:t>Supplies or inputs of rubber, cotton, cardboard and plastic</a:t>
            </a:r>
          </a:p>
          <a:p>
            <a:r>
              <a:rPr lang="en-NZ" dirty="0"/>
              <a:t>They need a building or facility with equipment - which in their case is tooling machines, computers and hand tools</a:t>
            </a:r>
          </a:p>
          <a:p>
            <a:r>
              <a:rPr lang="en-NZ" dirty="0"/>
              <a:t>They need services to be provided to that building; power, water, sanitation and communications</a:t>
            </a:r>
          </a:p>
          <a:p>
            <a:r>
              <a:rPr lang="en-NZ" dirty="0"/>
              <a:t>They need customers to sell their products to</a:t>
            </a:r>
          </a:p>
          <a:p>
            <a:r>
              <a:rPr lang="en-NZ" dirty="0"/>
              <a:t>Over-riding all of that they need to be able to communicate – to order the supplies and talk to the customers</a:t>
            </a:r>
          </a:p>
          <a:p>
            <a:r>
              <a:rPr lang="en-NZ" dirty="0"/>
              <a:t>And lastly, but most importantly, the people that make all of those things happen.</a:t>
            </a:r>
          </a:p>
          <a:p>
            <a:endParaRPr lang="en-NZ" dirty="0"/>
          </a:p>
          <a:p>
            <a:r>
              <a:rPr lang="en-NZ" dirty="0"/>
              <a:t>Identifying the core inputs to make your business work is a key step to help you start thinking about how long you might be able to manage without some of those inputs.  It is also a key step to being able to reduce the chance of losing them or figuring out how to replace them if need be.</a:t>
            </a:r>
          </a:p>
          <a:p>
            <a:endParaRPr lang="en-NZ" dirty="0"/>
          </a:p>
          <a:p>
            <a:r>
              <a:rPr lang="en-NZ" dirty="0"/>
              <a:t>For this next step, turn to page 12 in your workbook.</a:t>
            </a:r>
          </a:p>
          <a:p>
            <a:endParaRPr lang="en-NZ" dirty="0"/>
          </a:p>
          <a:p>
            <a:r>
              <a:rPr lang="en-NZ" dirty="0"/>
              <a:t>I want you to take five minutes firstly to identify the critical inputs to your key processes. Put your process list or diagram (from the previous step) in front of you and then write down or draw a diagram of the things that your organisation needs – your critical ingredients.</a:t>
            </a:r>
          </a:p>
          <a:p>
            <a:endParaRPr lang="en-NZ" dirty="0"/>
          </a:p>
          <a:p>
            <a:r>
              <a:rPr lang="en-NZ" b="1" i="1" dirty="0"/>
              <a:t>Facilitator – allow 10 minutes for this</a:t>
            </a:r>
          </a:p>
        </p:txBody>
      </p:sp>
      <p:sp>
        <p:nvSpPr>
          <p:cNvPr id="4" name="Footer Placeholder 3">
            <a:extLst>
              <a:ext uri="{FF2B5EF4-FFF2-40B4-BE49-F238E27FC236}">
                <a16:creationId xmlns:a16="http://schemas.microsoft.com/office/drawing/2014/main" id="{C61613CA-36E6-1349-B1A3-86439774D9E2}"/>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69A830E5-49F0-3B46-9503-164A7CB0D9DA}"/>
              </a:ext>
            </a:extLst>
          </p:cNvPr>
          <p:cNvSpPr>
            <a:spLocks noGrp="1"/>
          </p:cNvSpPr>
          <p:nvPr>
            <p:ph type="sldNum" sz="quarter" idx="5"/>
          </p:nvPr>
        </p:nvSpPr>
        <p:spPr/>
        <p:txBody>
          <a:bodyPr/>
          <a:lstStyle/>
          <a:p>
            <a:pPr>
              <a:defRPr/>
            </a:pPr>
            <a:fld id="{CE614556-D930-4459-BC74-1928C4B953A6}" type="slidenum">
              <a:rPr lang="en-US" smtClean="0"/>
              <a:pPr>
                <a:defRPr/>
              </a:pPr>
              <a:t>18</a:t>
            </a:fld>
            <a:endParaRPr lang="en-US" dirty="0"/>
          </a:p>
        </p:txBody>
      </p:sp>
    </p:spTree>
    <p:extLst>
      <p:ext uri="{BB962C8B-B14F-4D97-AF65-F5344CB8AC3E}">
        <p14:creationId xmlns:p14="http://schemas.microsoft.com/office/powerpoint/2010/main" val="635158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Great – now that you have identified your core ingredients, we are going to take 10 minutes to think about what our Plan B might be.</a:t>
            </a:r>
          </a:p>
          <a:p>
            <a:endParaRPr lang="en-NZ" dirty="0"/>
          </a:p>
          <a:p>
            <a:r>
              <a:rPr lang="en-NZ" dirty="0"/>
              <a:t>For our Dembe example, power was identified as a critical input. This part of our Business Continuity Planning is about thinking what happens if we lose power. What can we do about that? Here are some ideas for the Dembe case:</a:t>
            </a:r>
          </a:p>
          <a:p>
            <a:pPr marL="171450" indent="-171450">
              <a:buFont typeface="Arial" panose="020B0604020202020204" pitchFamily="34" charset="0"/>
              <a:buChar char="•"/>
            </a:pPr>
            <a:r>
              <a:rPr lang="en-NZ" dirty="0"/>
              <a:t>Who do we know who has a generator? </a:t>
            </a:r>
          </a:p>
          <a:p>
            <a:pPr marL="171450" indent="-171450">
              <a:buFont typeface="Arial" panose="020B0604020202020204" pitchFamily="34" charset="0"/>
              <a:buChar char="•"/>
            </a:pPr>
            <a:r>
              <a:rPr lang="en-NZ" dirty="0"/>
              <a:t>Is it worthwhile buying our own generator?</a:t>
            </a:r>
          </a:p>
          <a:p>
            <a:pPr marL="171450" indent="-171450">
              <a:buFont typeface="Arial" panose="020B0604020202020204" pitchFamily="34" charset="0"/>
              <a:buChar char="•"/>
            </a:pPr>
            <a:r>
              <a:rPr lang="en-NZ" dirty="0"/>
              <a:t>Is there a way we can function for a certain amount of time without power by having work-around processes to manufacture?</a:t>
            </a:r>
          </a:p>
          <a:p>
            <a:pPr marL="171450" indent="-171450">
              <a:buFont typeface="Arial" panose="020B0604020202020204" pitchFamily="34" charset="0"/>
              <a:buChar char="•"/>
            </a:pPr>
            <a:endParaRPr lang="en-NZ" dirty="0"/>
          </a:p>
          <a:p>
            <a:pPr marL="0" indent="0">
              <a:buFont typeface="Arial" panose="020B0604020202020204" pitchFamily="34" charset="0"/>
              <a:buNone/>
            </a:pPr>
            <a:r>
              <a:rPr lang="en-NZ" dirty="0"/>
              <a:t>Have a look at Page 15 of your workbook where there is a fully completed example for Dembe of this stage of your plan.  Let's work through the top line together.  Dembe identified Rubber as a critical ingredient to enable them to make shoes, they currently get their rubber from the Red Rubber Company, but they have now also made some enquiries about who else manufactures rubber and found that XYZ company could also supply them. that’s great because if Red Rubber are not able to supply, Dembe </a:t>
            </a:r>
            <a:r>
              <a:rPr lang="en-NZ" noProof="0" dirty="0"/>
              <a:t>wont</a:t>
            </a:r>
            <a:r>
              <a:rPr lang="en-NZ" dirty="0"/>
              <a:t> be able to operate unless someone else can supply them.  In the action column, it is noted that Dembe need to start a conversation with XYZ Ltd to understand what their order times, pricing and arrangements might be so that if they do need to use them, they will be ready to go immediately.</a:t>
            </a:r>
          </a:p>
          <a:p>
            <a:pPr marL="0" indent="0">
              <a:buFont typeface="Arial" panose="020B0604020202020204" pitchFamily="34" charset="0"/>
              <a:buNone/>
            </a:pPr>
            <a:endParaRPr lang="en-NZ" dirty="0"/>
          </a:p>
          <a:p>
            <a:pPr marL="0" indent="0">
              <a:buFont typeface="Arial" panose="020B0604020202020204" pitchFamily="34" charset="0"/>
              <a:buNone/>
            </a:pPr>
            <a:r>
              <a:rPr lang="en-NZ" dirty="0"/>
              <a:t>Let's work through one more line together – the top line under Services which is Sanitation.  So, Dembe know that sanitation is a critical ingredient to allow their business to open and have thought through all the things they might be able to do if their premises does not have sanitation for any reason.  They have thought about portable toilet hire, sharing facilities with a neighbour if creating some kind of temporary facility if the outage is long or widespread.  There is nothing noted in the action column because Dembe were happy that those possible means to replace sanitation could be actioned when necessary without any effort prior.</a:t>
            </a:r>
          </a:p>
          <a:p>
            <a:pPr marL="0" indent="0">
              <a:buFont typeface="Arial" panose="020B0604020202020204" pitchFamily="34" charset="0"/>
              <a:buNone/>
            </a:pPr>
            <a:endParaRPr lang="en-NZ" dirty="0"/>
          </a:p>
          <a:p>
            <a:pPr marL="0" indent="0">
              <a:buFont typeface="Arial" panose="020B0604020202020204" pitchFamily="34" charset="0"/>
              <a:buNone/>
            </a:pPr>
            <a:r>
              <a:rPr lang="en-NZ" dirty="0"/>
              <a:t>Ok, so that’s two examples and you can see there are many more on Page 15.  What we are going to do is start filling this out for your organisation.</a:t>
            </a:r>
          </a:p>
          <a:p>
            <a:endParaRPr lang="en-NZ" dirty="0"/>
          </a:p>
          <a:p>
            <a:r>
              <a:rPr lang="en-NZ" dirty="0"/>
              <a:t>Have a look at page 14 of your workbook, we are going to take 10 minutes to make a START on completing ways that you could go about replacing your critical ingredients for your business.  O</a:t>
            </a:r>
            <a:r>
              <a:rPr lang="en-NZ" b="0" dirty="0"/>
              <a:t>n the bottom of that page in your workbook is a list of ideas to spark your thinking. </a:t>
            </a:r>
            <a:r>
              <a:rPr lang="en-NZ" dirty="0"/>
              <a:t> Now, we won’t finish this sheet within the workshop but its good to do 10 minutes now so that you can help or learn from each other’s ideas as you go.</a:t>
            </a:r>
          </a:p>
          <a:p>
            <a:endParaRPr lang="en-NZ" dirty="0"/>
          </a:p>
          <a:p>
            <a:r>
              <a:rPr lang="en-NZ" dirty="0"/>
              <a:t>What you need to do is first is to transfer some of your critical inputs from the prior page into the first column and then start thinking about how you might get replacements for those. Do discuss with your fellow participants as you go particularly if you are finding it hard. Please take 10 minutes now to start filling out these columns</a:t>
            </a:r>
          </a:p>
          <a:p>
            <a:endParaRPr lang="en-NZ" dirty="0"/>
          </a:p>
          <a:p>
            <a:r>
              <a:rPr lang="en-NZ" b="1" i="1" dirty="0"/>
              <a:t>After 10 minutes</a:t>
            </a:r>
          </a:p>
          <a:p>
            <a:endParaRPr lang="en-NZ" i="1" dirty="0"/>
          </a:p>
          <a:p>
            <a:r>
              <a:rPr lang="en-NZ" b="0" i="0" dirty="0"/>
              <a:t>Well done everybody, this was the start of a process you need to finish when you are back at the office.  Remember this is a really essential part of your business continuity planning to leave you more ready, so do spend some more time on this when you can.</a:t>
            </a:r>
          </a:p>
          <a:p>
            <a:endParaRPr lang="en-NZ" b="0" i="0" dirty="0"/>
          </a:p>
          <a:p>
            <a:r>
              <a:rPr lang="en-NZ" b="0" i="0" dirty="0"/>
              <a:t>Now let’s move on to the next step.</a:t>
            </a:r>
            <a:endParaRPr lang="en-NZ" dirty="0"/>
          </a:p>
        </p:txBody>
      </p:sp>
      <p:sp>
        <p:nvSpPr>
          <p:cNvPr id="4" name="Footer Placeholder 3">
            <a:extLst>
              <a:ext uri="{FF2B5EF4-FFF2-40B4-BE49-F238E27FC236}">
                <a16:creationId xmlns:a16="http://schemas.microsoft.com/office/drawing/2014/main" id="{CF8D3B46-3294-BC4C-AA17-533543D9E83C}"/>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75E9E46B-ACB0-174F-8B27-DA40198AF932}"/>
              </a:ext>
            </a:extLst>
          </p:cNvPr>
          <p:cNvSpPr>
            <a:spLocks noGrp="1"/>
          </p:cNvSpPr>
          <p:nvPr>
            <p:ph type="sldNum" sz="quarter" idx="5"/>
          </p:nvPr>
        </p:nvSpPr>
        <p:spPr/>
        <p:txBody>
          <a:bodyPr/>
          <a:lstStyle/>
          <a:p>
            <a:pPr>
              <a:defRPr/>
            </a:pPr>
            <a:fld id="{CE614556-D930-4459-BC74-1928C4B953A6}" type="slidenum">
              <a:rPr lang="en-US" smtClean="0"/>
              <a:pPr>
                <a:defRPr/>
              </a:pPr>
              <a:t>19</a:t>
            </a:fld>
            <a:endParaRPr lang="en-US" dirty="0"/>
          </a:p>
        </p:txBody>
      </p:sp>
    </p:spTree>
    <p:extLst>
      <p:ext uri="{BB962C8B-B14F-4D97-AF65-F5344CB8AC3E}">
        <p14:creationId xmlns:p14="http://schemas.microsoft.com/office/powerpoint/2010/main" val="3691548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defTabSz="457133">
              <a:defRPr/>
            </a:pPr>
            <a:r>
              <a:rPr lang="en-US" b="0" i="0" dirty="0"/>
              <a:t>The aim of today’s workshop is to help you get your business better prepared to survive and thrive, no matter what comes your way in the future. </a:t>
            </a:r>
          </a:p>
          <a:p>
            <a:pPr defTabSz="457133">
              <a:defRPr/>
            </a:pPr>
            <a:endParaRPr lang="en-US" b="0" i="0" dirty="0"/>
          </a:p>
          <a:p>
            <a:pPr defTabSz="457133">
              <a:defRPr/>
            </a:pPr>
            <a:r>
              <a:rPr lang="en-US" b="0" i="0" dirty="0"/>
              <a:t>We’ll look at how you, your business, and your community can benefit from being more prepared.</a:t>
            </a:r>
          </a:p>
          <a:p>
            <a:pPr defTabSz="457133">
              <a:defRPr/>
            </a:pPr>
            <a:endParaRPr lang="en-US" b="0" i="0" dirty="0"/>
          </a:p>
          <a:p>
            <a:pPr defTabSz="457133">
              <a:defRPr/>
            </a:pPr>
            <a:r>
              <a:rPr lang="en-US" b="0" i="0" dirty="0"/>
              <a:t>A number of the principles we’ll cover today will be things you can begin to do right now and will bring added benefit to your business immediately. </a:t>
            </a:r>
          </a:p>
          <a:p>
            <a:pPr defTabSz="457133">
              <a:defRPr/>
            </a:pPr>
            <a:endParaRPr lang="en-US" b="0" i="0" dirty="0"/>
          </a:p>
          <a:p>
            <a:pPr defTabSz="457133">
              <a:defRPr/>
            </a:pPr>
            <a:r>
              <a:rPr lang="en-US" b="0" i="0" dirty="0"/>
              <a:t>Just to note that the material we cover here today is also relevant for not-for-profit organisations as well as businesses.  To keep it simple, we talk about the workshop being about business continuity, but really it is organisational continuity and can apply to any organisation.</a:t>
            </a:r>
            <a:endParaRPr lang="en-US" b="1" baseline="0" dirty="0"/>
          </a:p>
        </p:txBody>
      </p:sp>
      <p:sp>
        <p:nvSpPr>
          <p:cNvPr id="3" name="Footer Placeholder 2">
            <a:extLst>
              <a:ext uri="{FF2B5EF4-FFF2-40B4-BE49-F238E27FC236}">
                <a16:creationId xmlns:a16="http://schemas.microsoft.com/office/drawing/2014/main" id="{A464B71F-6F40-DE49-A079-E6C0691C5DBC}"/>
              </a:ext>
            </a:extLst>
          </p:cNvPr>
          <p:cNvSpPr>
            <a:spLocks noGrp="1"/>
          </p:cNvSpPr>
          <p:nvPr>
            <p:ph type="ftr" sz="quarter" idx="4"/>
          </p:nvPr>
        </p:nvSpPr>
        <p:spPr/>
        <p:txBody>
          <a:bodyPr/>
          <a:lstStyle/>
          <a:p>
            <a:pPr>
              <a:defRPr/>
            </a:pPr>
            <a:r>
              <a:rPr lang="en-US" dirty="0"/>
              <a:t>Workshop in a Box - Suggested script</a:t>
            </a:r>
          </a:p>
        </p:txBody>
      </p:sp>
      <p:sp>
        <p:nvSpPr>
          <p:cNvPr id="4" name="Slide Number Placeholder 3">
            <a:extLst>
              <a:ext uri="{FF2B5EF4-FFF2-40B4-BE49-F238E27FC236}">
                <a16:creationId xmlns:a16="http://schemas.microsoft.com/office/drawing/2014/main" id="{44B21CF7-80D6-C244-A174-A569B5A1E940}"/>
              </a:ext>
            </a:extLst>
          </p:cNvPr>
          <p:cNvSpPr>
            <a:spLocks noGrp="1"/>
          </p:cNvSpPr>
          <p:nvPr>
            <p:ph type="sldNum" sz="quarter" idx="5"/>
          </p:nvPr>
        </p:nvSpPr>
        <p:spPr/>
        <p:txBody>
          <a:bodyPr/>
          <a:lstStyle/>
          <a:p>
            <a:pPr>
              <a:defRPr/>
            </a:pPr>
            <a:fld id="{CE614556-D930-4459-BC74-1928C4B953A6}" type="slidenum">
              <a:rPr lang="en-US" smtClean="0"/>
              <a:pPr>
                <a:defRPr/>
              </a:pPr>
              <a:t>2</a:t>
            </a:fld>
            <a:endParaRPr lang="en-US" dirty="0"/>
          </a:p>
        </p:txBody>
      </p:sp>
    </p:spTree>
    <p:extLst>
      <p:ext uri="{BB962C8B-B14F-4D97-AF65-F5344CB8AC3E}">
        <p14:creationId xmlns:p14="http://schemas.microsoft.com/office/powerpoint/2010/main" val="1182376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Remember back to the critical inputs for Dembe. One of the most critical inputs was the people to make it happen.</a:t>
            </a:r>
          </a:p>
          <a:p>
            <a:endParaRPr lang="en-US" dirty="0"/>
          </a:p>
          <a:p>
            <a:r>
              <a:rPr lang="en-US" dirty="0"/>
              <a:t>It’s useful to think in advance about what key capabilities you need people to have to make everything happen in crisis times.</a:t>
            </a:r>
          </a:p>
          <a:p>
            <a:endParaRPr lang="en-US" dirty="0"/>
          </a:p>
          <a:p>
            <a:r>
              <a:rPr lang="en-US" dirty="0"/>
              <a:t>You might need people that have different skills to you to actually put these Plan Bs in place. You also need to think about who makes all of this happen if you are not able to work. In a pandemic scenario for example, if you are home ill, who in your organisation is keeping things going and knows about your Plan Bs?</a:t>
            </a:r>
          </a:p>
          <a:p>
            <a:endParaRPr lang="en-US" dirty="0"/>
          </a:p>
          <a:p>
            <a:r>
              <a:rPr lang="en-US" dirty="0"/>
              <a:t>Shortly we are going to take a moment to reflect on the list of key capabilities on page 16 and add to it any key capabilities that might help you get through any crisis. It might be useful to frame your thinking with the fire scenario. In that situation, where you have lost everything, what kind of skills and attitudes from your people are going to help you get through?  Then reflect on who in your organisation fits that description, the names you put here are going to be your go to team to get back up and running.  If you are a very small business, it is of course going to be your name against almost everything but think hard about who else might be able to help – perhaps someone in your family might fit one of those descriptions.</a:t>
            </a:r>
          </a:p>
          <a:p>
            <a:endParaRPr lang="en-US" dirty="0"/>
          </a:p>
          <a:p>
            <a:r>
              <a:rPr lang="en-US" dirty="0"/>
              <a:t>Take 5 minutes now for this exercise on page 16.</a:t>
            </a:r>
          </a:p>
          <a:p>
            <a:endParaRPr lang="en-US" dirty="0"/>
          </a:p>
          <a:p>
            <a:r>
              <a:rPr lang="en-US" dirty="0"/>
              <a:t>Great, well done everyone, lets move on to the next step which is to look at decision making in a crisis.</a:t>
            </a:r>
          </a:p>
        </p:txBody>
      </p:sp>
      <p:sp>
        <p:nvSpPr>
          <p:cNvPr id="4" name="Footer Placeholder 3">
            <a:extLst>
              <a:ext uri="{FF2B5EF4-FFF2-40B4-BE49-F238E27FC236}">
                <a16:creationId xmlns:a16="http://schemas.microsoft.com/office/drawing/2014/main" id="{6F9F7D65-3692-DD4D-8DBB-A10EE804AE46}"/>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3040AE2C-A396-D942-8102-CE25534A8B84}"/>
              </a:ext>
            </a:extLst>
          </p:cNvPr>
          <p:cNvSpPr>
            <a:spLocks noGrp="1"/>
          </p:cNvSpPr>
          <p:nvPr>
            <p:ph type="sldNum" sz="quarter" idx="5"/>
          </p:nvPr>
        </p:nvSpPr>
        <p:spPr/>
        <p:txBody>
          <a:bodyPr/>
          <a:lstStyle/>
          <a:p>
            <a:pPr>
              <a:defRPr/>
            </a:pPr>
            <a:fld id="{CE614556-D930-4459-BC74-1928C4B953A6}" type="slidenum">
              <a:rPr lang="en-US" smtClean="0"/>
              <a:pPr>
                <a:defRPr/>
              </a:pPr>
              <a:t>20</a:t>
            </a:fld>
            <a:endParaRPr lang="en-US" dirty="0"/>
          </a:p>
        </p:txBody>
      </p:sp>
    </p:spTree>
    <p:extLst>
      <p:ext uri="{BB962C8B-B14F-4D97-AF65-F5344CB8AC3E}">
        <p14:creationId xmlns:p14="http://schemas.microsoft.com/office/powerpoint/2010/main" val="37061557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Having now thought about what people capabilities might be needed to help you get your business back up and running, it’s time to formalise your thinking into a documented delegated authority list.</a:t>
            </a:r>
          </a:p>
          <a:p>
            <a:endParaRPr lang="en-NZ" dirty="0"/>
          </a:p>
          <a:p>
            <a:r>
              <a:rPr lang="en-NZ" dirty="0"/>
              <a:t>This is about the What If of you not being able to work in a crisis.  This is something very likely to be needed in a pandemic scenario where up to 40% of your team might not be able to work, and that might include you and your second in charge.</a:t>
            </a:r>
          </a:p>
          <a:p>
            <a:endParaRPr lang="en-NZ" dirty="0"/>
          </a:p>
          <a:p>
            <a:r>
              <a:rPr lang="en-NZ" dirty="0"/>
              <a:t>This is page 18 of your workbook and we suggest that this activity is best done together with some other team members. So we are going to leave you this one for you to complete after this workshop. It’s a really great way to start engaging your team with this material. They need to know about this planning and your thinking as they might be the ones to have to make it happen.</a:t>
            </a:r>
          </a:p>
          <a:p>
            <a:endParaRPr lang="en-NZ" dirty="0"/>
          </a:p>
          <a:p>
            <a:r>
              <a:rPr lang="en-NZ" dirty="0"/>
              <a:t>When you are doing this part of your plan, it’s really helpful to remember that all of your team have a huge vested interest in the success of your organisation. It might be a bit scary to delegate things to others, but it’s good to remember that you do have a common interest.</a:t>
            </a:r>
          </a:p>
        </p:txBody>
      </p:sp>
      <p:sp>
        <p:nvSpPr>
          <p:cNvPr id="4" name="Footer Placeholder 3">
            <a:extLst>
              <a:ext uri="{FF2B5EF4-FFF2-40B4-BE49-F238E27FC236}">
                <a16:creationId xmlns:a16="http://schemas.microsoft.com/office/drawing/2014/main" id="{485DBA27-BC70-A542-8230-54F5B59389BF}"/>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D62573AF-3E1E-9640-B5DA-861C1C68A6FC}"/>
              </a:ext>
            </a:extLst>
          </p:cNvPr>
          <p:cNvSpPr>
            <a:spLocks noGrp="1"/>
          </p:cNvSpPr>
          <p:nvPr>
            <p:ph type="sldNum" sz="quarter" idx="5"/>
          </p:nvPr>
        </p:nvSpPr>
        <p:spPr/>
        <p:txBody>
          <a:bodyPr/>
          <a:lstStyle/>
          <a:p>
            <a:pPr>
              <a:defRPr/>
            </a:pPr>
            <a:fld id="{CE614556-D930-4459-BC74-1928C4B953A6}" type="slidenum">
              <a:rPr lang="en-US" smtClean="0"/>
              <a:pPr>
                <a:defRPr/>
              </a:pPr>
              <a:t>21</a:t>
            </a:fld>
            <a:endParaRPr lang="en-US" dirty="0"/>
          </a:p>
        </p:txBody>
      </p:sp>
    </p:spTree>
    <p:extLst>
      <p:ext uri="{BB962C8B-B14F-4D97-AF65-F5344CB8AC3E}">
        <p14:creationId xmlns:p14="http://schemas.microsoft.com/office/powerpoint/2010/main" val="803439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Imagine your premises burnt down overnight – this could be your office, marketplace, shop, factory, field </a:t>
            </a:r>
          </a:p>
          <a:p>
            <a:endParaRPr lang="en-US" dirty="0"/>
          </a:p>
          <a:p>
            <a:r>
              <a:rPr lang="en-US" dirty="0"/>
              <a:t>Who would you need to contact if this happened?</a:t>
            </a:r>
          </a:p>
          <a:p>
            <a:endParaRPr lang="en-US" dirty="0"/>
          </a:p>
          <a:p>
            <a:r>
              <a:rPr lang="en-US" dirty="0"/>
              <a:t>Write down in your workbook (page 19) all the people you might need to notify or talk to. </a:t>
            </a:r>
            <a:r>
              <a:rPr lang="en-US" b="1" i="1" dirty="0"/>
              <a:t>Facilitator: allow 2 minutes for this task.</a:t>
            </a:r>
          </a:p>
          <a:p>
            <a:endParaRPr lang="en-US" dirty="0"/>
          </a:p>
          <a:p>
            <a:r>
              <a:rPr lang="en-US" dirty="0"/>
              <a:t>Who did you write down? </a:t>
            </a:r>
            <a:r>
              <a:rPr lang="en-US" b="1" i="1" dirty="0"/>
              <a:t>Facilitator – call on participants to feed back who.</a:t>
            </a:r>
            <a:r>
              <a:rPr lang="en-US" i="0" dirty="0"/>
              <a:t>  Add to your list if someone mentions people you had not thought of.</a:t>
            </a:r>
            <a:endParaRPr lang="en-US" dirty="0"/>
          </a:p>
          <a:p>
            <a:endParaRPr lang="en-US" dirty="0"/>
          </a:p>
          <a:p>
            <a:r>
              <a:rPr lang="en-US" i="1" dirty="0"/>
              <a:t>(looking for staff, customers, suppliers as key ones.  Then insurance, lawyers, bankers, landlord, business neighbours, others)</a:t>
            </a:r>
          </a:p>
        </p:txBody>
      </p:sp>
      <p:sp>
        <p:nvSpPr>
          <p:cNvPr id="4" name="Footer Placeholder 3">
            <a:extLst>
              <a:ext uri="{FF2B5EF4-FFF2-40B4-BE49-F238E27FC236}">
                <a16:creationId xmlns:a16="http://schemas.microsoft.com/office/drawing/2014/main" id="{C7E9C810-A97C-AA4B-9E48-14C0E46510F1}"/>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9DE14211-9AC6-974E-8E86-F5543D88C845}"/>
              </a:ext>
            </a:extLst>
          </p:cNvPr>
          <p:cNvSpPr>
            <a:spLocks noGrp="1"/>
          </p:cNvSpPr>
          <p:nvPr>
            <p:ph type="sldNum" sz="quarter" idx="5"/>
          </p:nvPr>
        </p:nvSpPr>
        <p:spPr/>
        <p:txBody>
          <a:bodyPr/>
          <a:lstStyle/>
          <a:p>
            <a:pPr>
              <a:defRPr/>
            </a:pPr>
            <a:fld id="{CE614556-D930-4459-BC74-1928C4B953A6}" type="slidenum">
              <a:rPr lang="en-US" smtClean="0"/>
              <a:pPr>
                <a:defRPr/>
              </a:pPr>
              <a:t>22</a:t>
            </a:fld>
            <a:endParaRPr lang="en-US" dirty="0"/>
          </a:p>
        </p:txBody>
      </p:sp>
    </p:spTree>
    <p:extLst>
      <p:ext uri="{BB962C8B-B14F-4D97-AF65-F5344CB8AC3E}">
        <p14:creationId xmlns:p14="http://schemas.microsoft.com/office/powerpoint/2010/main" val="2138578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The key to planning for effective communication in a crisis is to have details for all of these contacts you have just identified in a readily accessible format.</a:t>
            </a:r>
          </a:p>
          <a:p>
            <a:endParaRPr lang="en-NZ" dirty="0"/>
          </a:p>
          <a:p>
            <a:r>
              <a:rPr lang="en-NZ" dirty="0"/>
              <a:t>And one that works no matter what the circumstances.</a:t>
            </a:r>
          </a:p>
          <a:p>
            <a:endParaRPr lang="en-NZ" dirty="0"/>
          </a:p>
          <a:p>
            <a:endParaRPr lang="en-NZ" dirty="0"/>
          </a:p>
          <a:p>
            <a:endParaRPr lang="en-NZ" dirty="0"/>
          </a:p>
        </p:txBody>
      </p:sp>
      <p:sp>
        <p:nvSpPr>
          <p:cNvPr id="4" name="Footer Placeholder 3">
            <a:extLst>
              <a:ext uri="{FF2B5EF4-FFF2-40B4-BE49-F238E27FC236}">
                <a16:creationId xmlns:a16="http://schemas.microsoft.com/office/drawing/2014/main" id="{D9203C62-500F-5845-B4E7-F5F2B22BB930}"/>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4D39EF2E-4960-8643-B292-3A8B8D2FA422}"/>
              </a:ext>
            </a:extLst>
          </p:cNvPr>
          <p:cNvSpPr>
            <a:spLocks noGrp="1"/>
          </p:cNvSpPr>
          <p:nvPr>
            <p:ph type="sldNum" sz="quarter" idx="5"/>
          </p:nvPr>
        </p:nvSpPr>
        <p:spPr/>
        <p:txBody>
          <a:bodyPr/>
          <a:lstStyle/>
          <a:p>
            <a:pPr>
              <a:defRPr/>
            </a:pPr>
            <a:fld id="{CE614556-D930-4459-BC74-1928C4B953A6}" type="slidenum">
              <a:rPr lang="en-US" smtClean="0"/>
              <a:pPr>
                <a:defRPr/>
              </a:pPr>
              <a:t>23</a:t>
            </a:fld>
            <a:endParaRPr lang="en-US" dirty="0"/>
          </a:p>
        </p:txBody>
      </p:sp>
    </p:spTree>
    <p:extLst>
      <p:ext uri="{BB962C8B-B14F-4D97-AF65-F5344CB8AC3E}">
        <p14:creationId xmlns:p14="http://schemas.microsoft.com/office/powerpoint/2010/main" val="1804445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This is one of the core parts of Business Continuity Planning.</a:t>
            </a:r>
          </a:p>
          <a:p>
            <a:endParaRPr lang="en-NZ" dirty="0"/>
          </a:p>
          <a:p>
            <a:r>
              <a:rPr lang="en-NZ" dirty="0"/>
              <a:t>Thinking of those “What If’s” and making a plan to ensure you are covered.</a:t>
            </a:r>
          </a:p>
          <a:p>
            <a:endParaRPr lang="en-NZ" dirty="0"/>
          </a:p>
          <a:p>
            <a:r>
              <a:rPr lang="en-NZ" dirty="0"/>
              <a:t>We just don’t know what will be ahead of us, but we can still do a lot to be able to cope with anything that comes our way, even if we can’t know what it is going to be.</a:t>
            </a:r>
          </a:p>
        </p:txBody>
      </p:sp>
      <p:sp>
        <p:nvSpPr>
          <p:cNvPr id="4" name="Footer Placeholder 3">
            <a:extLst>
              <a:ext uri="{FF2B5EF4-FFF2-40B4-BE49-F238E27FC236}">
                <a16:creationId xmlns:a16="http://schemas.microsoft.com/office/drawing/2014/main" id="{DE2C0647-5434-314A-9922-3350CAD9E25E}"/>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0D08B546-FCC2-6E43-91E1-51F5BD3E91C5}"/>
              </a:ext>
            </a:extLst>
          </p:cNvPr>
          <p:cNvSpPr>
            <a:spLocks noGrp="1"/>
          </p:cNvSpPr>
          <p:nvPr>
            <p:ph type="sldNum" sz="quarter" idx="5"/>
          </p:nvPr>
        </p:nvSpPr>
        <p:spPr/>
        <p:txBody>
          <a:bodyPr/>
          <a:lstStyle/>
          <a:p>
            <a:pPr>
              <a:defRPr/>
            </a:pPr>
            <a:fld id="{CE614556-D930-4459-BC74-1928C4B953A6}" type="slidenum">
              <a:rPr lang="en-US" smtClean="0"/>
              <a:pPr>
                <a:defRPr/>
              </a:pPr>
              <a:t>24</a:t>
            </a:fld>
            <a:endParaRPr lang="en-US" dirty="0"/>
          </a:p>
        </p:txBody>
      </p:sp>
    </p:spTree>
    <p:extLst>
      <p:ext uri="{BB962C8B-B14F-4D97-AF65-F5344CB8AC3E}">
        <p14:creationId xmlns:p14="http://schemas.microsoft.com/office/powerpoint/2010/main" val="18074315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You are a team – even if you only have one staff member. Your response to any crisis will be better if your whole team is behind you. Engaging with your staff is Step One in bringing that team together.</a:t>
            </a:r>
          </a:p>
          <a:p>
            <a:endParaRPr lang="en-NZ" dirty="0"/>
          </a:p>
          <a:p>
            <a:r>
              <a:rPr lang="en-NZ" dirty="0"/>
              <a:t>Sending the right message could be the difference between your staff engaging and helping you get through a crisis or finding other employment.</a:t>
            </a:r>
          </a:p>
          <a:p>
            <a:endParaRPr lang="en-NZ" dirty="0"/>
          </a:p>
          <a:p>
            <a:pPr marL="0" indent="0">
              <a:buFont typeface="Arial" panose="020B0604020202020204" pitchFamily="34" charset="0"/>
              <a:buNone/>
            </a:pPr>
            <a:r>
              <a:rPr lang="en-NZ" dirty="0"/>
              <a:t>It could also be the difference between your customers being willing to tolerate some disruption, or looking for another supplier</a:t>
            </a:r>
          </a:p>
          <a:p>
            <a:pPr marL="0" indent="0">
              <a:buFont typeface="Arial" panose="020B0604020202020204" pitchFamily="34" charset="0"/>
              <a:buNone/>
            </a:pPr>
            <a:endParaRPr lang="en-NZ" dirty="0"/>
          </a:p>
          <a:p>
            <a:pPr marL="0" indent="0">
              <a:buFont typeface="Arial" panose="020B0604020202020204" pitchFamily="34" charset="0"/>
              <a:buNone/>
            </a:pPr>
            <a:endParaRPr lang="en-NZ" dirty="0"/>
          </a:p>
        </p:txBody>
      </p:sp>
      <p:sp>
        <p:nvSpPr>
          <p:cNvPr id="4" name="Footer Placeholder 3">
            <a:extLst>
              <a:ext uri="{FF2B5EF4-FFF2-40B4-BE49-F238E27FC236}">
                <a16:creationId xmlns:a16="http://schemas.microsoft.com/office/drawing/2014/main" id="{289B442C-DD5C-3744-8A8E-53FA37BAD718}"/>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0C6D89C6-A827-694E-9483-975C143B3639}"/>
              </a:ext>
            </a:extLst>
          </p:cNvPr>
          <p:cNvSpPr>
            <a:spLocks noGrp="1"/>
          </p:cNvSpPr>
          <p:nvPr>
            <p:ph type="sldNum" sz="quarter" idx="5"/>
          </p:nvPr>
        </p:nvSpPr>
        <p:spPr/>
        <p:txBody>
          <a:bodyPr/>
          <a:lstStyle/>
          <a:p>
            <a:pPr>
              <a:defRPr/>
            </a:pPr>
            <a:fld id="{CE614556-D930-4459-BC74-1928C4B953A6}" type="slidenum">
              <a:rPr lang="en-US" smtClean="0"/>
              <a:pPr>
                <a:defRPr/>
              </a:pPr>
              <a:t>25</a:t>
            </a:fld>
            <a:endParaRPr lang="en-US" dirty="0"/>
          </a:p>
        </p:txBody>
      </p:sp>
    </p:spTree>
    <p:extLst>
      <p:ext uri="{BB962C8B-B14F-4D97-AF65-F5344CB8AC3E}">
        <p14:creationId xmlns:p14="http://schemas.microsoft.com/office/powerpoint/2010/main" val="1173062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NZ" dirty="0"/>
              <a:t>Your communication planning should ideally cover:</a:t>
            </a:r>
          </a:p>
          <a:p>
            <a:pPr marL="0" indent="0">
              <a:buFont typeface="Arial" panose="020B0604020202020204" pitchFamily="34" charset="0"/>
              <a:buNone/>
            </a:pPr>
            <a:endParaRPr lang="en-NZ" dirty="0"/>
          </a:p>
          <a:p>
            <a:pPr marL="171450" indent="-171450">
              <a:buFont typeface="Arial" panose="020B0604020202020204" pitchFamily="34" charset="0"/>
              <a:buChar char="•"/>
            </a:pPr>
            <a:r>
              <a:rPr lang="en-NZ" dirty="0"/>
              <a:t>How you contact staff and at what frequency</a:t>
            </a:r>
          </a:p>
          <a:p>
            <a:pPr marL="171450" indent="-171450">
              <a:buFont typeface="Arial" panose="020B0604020202020204" pitchFamily="34" charset="0"/>
              <a:buChar char="•"/>
            </a:pPr>
            <a:r>
              <a:rPr lang="en-NZ" dirty="0"/>
              <a:t>Who will make and communicate key decisions</a:t>
            </a:r>
          </a:p>
          <a:p>
            <a:pPr marL="171450" indent="-171450">
              <a:buFont typeface="Arial" panose="020B0604020202020204" pitchFamily="34" charset="0"/>
              <a:buChar char="•"/>
            </a:pPr>
            <a:r>
              <a:rPr lang="en-NZ" dirty="0"/>
              <a:t>How you contact customers, suppliers, other key stakeholders</a:t>
            </a:r>
          </a:p>
          <a:p>
            <a:pPr marL="171450" indent="-171450">
              <a:buFont typeface="Arial" panose="020B0604020202020204" pitchFamily="34" charset="0"/>
              <a:buChar char="•"/>
            </a:pPr>
            <a:r>
              <a:rPr lang="en-NZ" dirty="0"/>
              <a:t>Principles of what should be being communicated with them – honesty and realism is best practice to preserve trusted relationships.</a:t>
            </a:r>
          </a:p>
          <a:p>
            <a:pPr marL="0" indent="0">
              <a:buFont typeface="Arial" panose="020B0604020202020204" pitchFamily="34" charset="0"/>
              <a:buNone/>
            </a:pPr>
            <a:endParaRPr lang="en-NZ" dirty="0"/>
          </a:p>
          <a:p>
            <a:pPr marL="0" indent="0">
              <a:buFont typeface="Arial" panose="020B0604020202020204" pitchFamily="34" charset="0"/>
              <a:buNone/>
            </a:pPr>
            <a:r>
              <a:rPr lang="en-NZ" dirty="0"/>
              <a:t>That’s the end of looking at communication, now we will move on to your business records.</a:t>
            </a:r>
          </a:p>
          <a:p>
            <a:pPr marL="0" indent="0">
              <a:buFont typeface="Arial" panose="020B0604020202020204" pitchFamily="34" charset="0"/>
              <a:buNone/>
            </a:pPr>
            <a:endParaRPr lang="en-NZ" dirty="0"/>
          </a:p>
          <a:p>
            <a:endParaRPr lang="en-NZ" dirty="0"/>
          </a:p>
        </p:txBody>
      </p:sp>
      <p:sp>
        <p:nvSpPr>
          <p:cNvPr id="5" name="Footer Placeholder 4">
            <a:extLst>
              <a:ext uri="{FF2B5EF4-FFF2-40B4-BE49-F238E27FC236}">
                <a16:creationId xmlns:a16="http://schemas.microsoft.com/office/drawing/2014/main" id="{781FAAE1-75D6-AA44-ACDE-92F107F5C5E7}"/>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368A41F6-1CB9-7C47-AE42-E61D49E7D295}"/>
              </a:ext>
            </a:extLst>
          </p:cNvPr>
          <p:cNvSpPr>
            <a:spLocks noGrp="1"/>
          </p:cNvSpPr>
          <p:nvPr>
            <p:ph type="sldNum" sz="quarter" idx="5"/>
          </p:nvPr>
        </p:nvSpPr>
        <p:spPr/>
        <p:txBody>
          <a:bodyPr/>
          <a:lstStyle/>
          <a:p>
            <a:pPr>
              <a:defRPr/>
            </a:pPr>
            <a:fld id="{CE614556-D930-4459-BC74-1928C4B953A6}" type="slidenum">
              <a:rPr lang="en-US" smtClean="0"/>
              <a:pPr>
                <a:defRPr/>
              </a:pPr>
              <a:t>26</a:t>
            </a:fld>
            <a:endParaRPr lang="en-US" dirty="0"/>
          </a:p>
        </p:txBody>
      </p:sp>
    </p:spTree>
    <p:extLst>
      <p:ext uri="{BB962C8B-B14F-4D97-AF65-F5344CB8AC3E}">
        <p14:creationId xmlns:p14="http://schemas.microsoft.com/office/powerpoint/2010/main" val="4001612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Let’s stick with our fire scenario again for now.</a:t>
            </a:r>
          </a:p>
          <a:p>
            <a:endParaRPr lang="en-US" dirty="0"/>
          </a:p>
          <a:p>
            <a:r>
              <a:rPr lang="en-US" dirty="0"/>
              <a:t>If your premises burnt down overnight, will you lose all your records?</a:t>
            </a:r>
          </a:p>
          <a:p>
            <a:endParaRPr lang="en-US" dirty="0"/>
          </a:p>
          <a:p>
            <a:r>
              <a:rPr lang="en-US" dirty="0"/>
              <a:t>Put your hand up if you are you confident that you would be able to access all your important records after a fire?</a:t>
            </a:r>
          </a:p>
          <a:p>
            <a:endParaRPr lang="en-US" dirty="0"/>
          </a:p>
          <a:p>
            <a:r>
              <a:rPr lang="en-US" b="1" i="1" dirty="0"/>
              <a:t>If many hands up:</a:t>
            </a:r>
          </a:p>
          <a:p>
            <a:endParaRPr lang="en-US" dirty="0"/>
          </a:p>
          <a:p>
            <a:r>
              <a:rPr lang="en-US" dirty="0"/>
              <a:t>That’s fantastic, well done. Remember to consider whether any vital non electronic records exist – do you have instruction manuals or contracts for example that exist only in paper form?</a:t>
            </a:r>
          </a:p>
          <a:p>
            <a:endParaRPr lang="en-US" dirty="0"/>
          </a:p>
          <a:p>
            <a:r>
              <a:rPr lang="en-US" dirty="0"/>
              <a:t>And for those who weren’t sure</a:t>
            </a:r>
          </a:p>
          <a:p>
            <a:endParaRPr lang="en-US" dirty="0"/>
          </a:p>
          <a:p>
            <a:r>
              <a:rPr lang="en-US" dirty="0"/>
              <a:t>You have two options to rectify that – you can either using cloud storage or simply ensure you have a computer backup system and that the backup is stored elsewhere.  This can be as simple as a USB drive, but you need to ensure that it is updated regularly and that it is stored outside of your workplace.  You also need to think about taking copies of any paper records that are essential – this could be just a photo or a scan.</a:t>
            </a:r>
          </a:p>
          <a:p>
            <a:endParaRPr lang="en-US" dirty="0"/>
          </a:p>
          <a:p>
            <a:r>
              <a:rPr lang="en-US" dirty="0"/>
              <a:t>Part of being ready for anything is to think through what is essential data or records for your organisation and ensure that you have a backup procedure for these.  Pages 22 to 23 of your workbook has guidance on your options and also tells you what need to include in your business continuity plan.</a:t>
            </a:r>
          </a:p>
        </p:txBody>
      </p:sp>
      <p:sp>
        <p:nvSpPr>
          <p:cNvPr id="4" name="Footer Placeholder 3">
            <a:extLst>
              <a:ext uri="{FF2B5EF4-FFF2-40B4-BE49-F238E27FC236}">
                <a16:creationId xmlns:a16="http://schemas.microsoft.com/office/drawing/2014/main" id="{961DC65B-1F47-2845-8FFD-08E17332E6AE}"/>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844C4ECA-49B7-EB46-A044-F7B03AF4658D}"/>
              </a:ext>
            </a:extLst>
          </p:cNvPr>
          <p:cNvSpPr>
            <a:spLocks noGrp="1"/>
          </p:cNvSpPr>
          <p:nvPr>
            <p:ph type="sldNum" sz="quarter" idx="5"/>
          </p:nvPr>
        </p:nvSpPr>
        <p:spPr/>
        <p:txBody>
          <a:bodyPr/>
          <a:lstStyle/>
          <a:p>
            <a:pPr>
              <a:defRPr/>
            </a:pPr>
            <a:fld id="{CE614556-D930-4459-BC74-1928C4B953A6}" type="slidenum">
              <a:rPr lang="en-US" smtClean="0"/>
              <a:pPr>
                <a:defRPr/>
              </a:pPr>
              <a:t>27</a:t>
            </a:fld>
            <a:endParaRPr lang="en-US" dirty="0"/>
          </a:p>
        </p:txBody>
      </p:sp>
    </p:spTree>
    <p:extLst>
      <p:ext uri="{BB962C8B-B14F-4D97-AF65-F5344CB8AC3E}">
        <p14:creationId xmlns:p14="http://schemas.microsoft.com/office/powerpoint/2010/main" val="11696711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Making sure your data is backed up is only one part of the process.</a:t>
            </a:r>
          </a:p>
          <a:p>
            <a:endParaRPr lang="en-US" dirty="0"/>
          </a:p>
          <a:p>
            <a:r>
              <a:rPr lang="en-US" dirty="0"/>
              <a:t>You also need to ensure you know how to actually restore or access that data – and that other people in your team also know this if you are not there.</a:t>
            </a:r>
          </a:p>
          <a:p>
            <a:endParaRPr lang="en-US" dirty="0"/>
          </a:p>
          <a:p>
            <a:r>
              <a:rPr lang="en-US" dirty="0"/>
              <a:t>Again, if you think back to that fire – everything is gone. One part of knowing how to get back operational is knowing what you need to get access to that data.</a:t>
            </a:r>
          </a:p>
          <a:p>
            <a:endParaRPr lang="en-US" dirty="0"/>
          </a:p>
          <a:p>
            <a:r>
              <a:rPr lang="en-US" dirty="0"/>
              <a:t>If your operation is simple and just any laptop computer will do, then that is easy.</a:t>
            </a:r>
          </a:p>
          <a:p>
            <a:endParaRPr lang="en-US" dirty="0"/>
          </a:p>
          <a:p>
            <a:r>
              <a:rPr lang="en-US" dirty="0"/>
              <a:t>However, if you used networked servers or backup via tape drives, you need to have a clear idea of what equipment you need, where you can get it from, and how you actually go about resurrecting those systems.</a:t>
            </a:r>
          </a:p>
          <a:p>
            <a:endParaRPr lang="en-US" dirty="0"/>
          </a:p>
          <a:p>
            <a:r>
              <a:rPr lang="en-US" dirty="0"/>
              <a:t>A bit of thought about this now can save you a lot of stress when you come to need to do it.  </a:t>
            </a:r>
          </a:p>
          <a:p>
            <a:endParaRPr lang="en-US" dirty="0"/>
          </a:p>
          <a:p>
            <a:r>
              <a:rPr lang="en-US" dirty="0"/>
              <a:t>It can also reveal potential problems in your plans, for example, if you find that nobody in Uganda supplies the network equipment you need. Knowing this now can help you get a head start on figuring out a Plan B.</a:t>
            </a:r>
          </a:p>
          <a:p>
            <a:endParaRPr lang="en-US" dirty="0"/>
          </a:p>
          <a:p>
            <a:r>
              <a:rPr lang="en-US" dirty="0"/>
              <a:t>Page 26 of your workbook takes you through the thought processes needed to ensure you are as ready as possible to be able to get your data back up and accessible.</a:t>
            </a:r>
          </a:p>
        </p:txBody>
      </p:sp>
      <p:sp>
        <p:nvSpPr>
          <p:cNvPr id="4" name="Footer Placeholder 3">
            <a:extLst>
              <a:ext uri="{FF2B5EF4-FFF2-40B4-BE49-F238E27FC236}">
                <a16:creationId xmlns:a16="http://schemas.microsoft.com/office/drawing/2014/main" id="{6160FE41-5CAD-D541-9F06-31EFBBE23454}"/>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1106B9FF-8932-E644-8860-B8FDF0CA8B75}"/>
              </a:ext>
            </a:extLst>
          </p:cNvPr>
          <p:cNvSpPr>
            <a:spLocks noGrp="1"/>
          </p:cNvSpPr>
          <p:nvPr>
            <p:ph type="sldNum" sz="quarter" idx="5"/>
          </p:nvPr>
        </p:nvSpPr>
        <p:spPr/>
        <p:txBody>
          <a:bodyPr/>
          <a:lstStyle/>
          <a:p>
            <a:pPr>
              <a:defRPr/>
            </a:pPr>
            <a:fld id="{CE614556-D930-4459-BC74-1928C4B953A6}" type="slidenum">
              <a:rPr lang="en-US" smtClean="0"/>
              <a:pPr>
                <a:defRPr/>
              </a:pPr>
              <a:t>28</a:t>
            </a:fld>
            <a:endParaRPr lang="en-US" dirty="0"/>
          </a:p>
        </p:txBody>
      </p:sp>
    </p:spTree>
    <p:extLst>
      <p:ext uri="{BB962C8B-B14F-4D97-AF65-F5344CB8AC3E}">
        <p14:creationId xmlns:p14="http://schemas.microsoft.com/office/powerpoint/2010/main" val="2967189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endParaRPr lang="en-AU" dirty="0"/>
          </a:p>
        </p:txBody>
      </p:sp>
      <p:sp>
        <p:nvSpPr>
          <p:cNvPr id="5" name="Footer Placeholder 4">
            <a:extLst>
              <a:ext uri="{FF2B5EF4-FFF2-40B4-BE49-F238E27FC236}">
                <a16:creationId xmlns:a16="http://schemas.microsoft.com/office/drawing/2014/main" id="{498FFC6C-CF81-F44F-BE87-89028F09DF4A}"/>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90C94C8D-72EC-4744-A448-8C72DAABEAFA}"/>
              </a:ext>
            </a:extLst>
          </p:cNvPr>
          <p:cNvSpPr>
            <a:spLocks noGrp="1"/>
          </p:cNvSpPr>
          <p:nvPr>
            <p:ph type="sldNum" sz="quarter" idx="5"/>
          </p:nvPr>
        </p:nvSpPr>
        <p:spPr/>
        <p:txBody>
          <a:bodyPr/>
          <a:lstStyle/>
          <a:p>
            <a:pPr>
              <a:defRPr/>
            </a:pPr>
            <a:fld id="{CE614556-D930-4459-BC74-1928C4B953A6}" type="slidenum">
              <a:rPr lang="en-US" smtClean="0"/>
              <a:pPr>
                <a:defRPr/>
              </a:pPr>
              <a:t>29</a:t>
            </a:fld>
            <a:endParaRPr lang="en-US" dirty="0"/>
          </a:p>
        </p:txBody>
      </p:sp>
    </p:spTree>
    <p:extLst>
      <p:ext uri="{BB962C8B-B14F-4D97-AF65-F5344CB8AC3E}">
        <p14:creationId xmlns:p14="http://schemas.microsoft.com/office/powerpoint/2010/main" val="54304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You have a more detailed agenda on your tables, the summary version of they key areas we are going to cover is:</a:t>
            </a:r>
          </a:p>
          <a:p>
            <a:endParaRPr lang="en-NZ" dirty="0"/>
          </a:p>
          <a:p>
            <a:pPr marL="171450" indent="-171450">
              <a:buFont typeface="Arial" panose="020B0604020202020204" pitchFamily="34" charset="0"/>
              <a:buChar char="•"/>
            </a:pPr>
            <a:r>
              <a:rPr lang="en-NZ" dirty="0"/>
              <a:t>Why we need to be here – what is it that we need to prepare for</a:t>
            </a:r>
          </a:p>
          <a:p>
            <a:pPr marL="171450" indent="-171450">
              <a:buFont typeface="Arial" panose="020B0604020202020204" pitchFamily="34" charset="0"/>
              <a:buChar char="•"/>
            </a:pPr>
            <a:r>
              <a:rPr lang="en-NZ" dirty="0"/>
              <a:t>How to be personally prepared for adversity</a:t>
            </a:r>
          </a:p>
          <a:p>
            <a:pPr marL="171450" indent="-171450">
              <a:buFont typeface="Arial" panose="020B0604020202020204" pitchFamily="34" charset="0"/>
              <a:buChar char="•"/>
            </a:pPr>
            <a:r>
              <a:rPr lang="en-NZ" dirty="0"/>
              <a:t>Creating an adaptable business</a:t>
            </a:r>
          </a:p>
          <a:p>
            <a:pPr marL="171450" indent="-171450">
              <a:buFont typeface="Arial" panose="020B0604020202020204" pitchFamily="34" charset="0"/>
              <a:buChar char="•"/>
            </a:pPr>
            <a:r>
              <a:rPr lang="en-NZ" dirty="0"/>
              <a:t>Managing your risks</a:t>
            </a:r>
          </a:p>
          <a:p>
            <a:endParaRPr lang="en-NZ" dirty="0"/>
          </a:p>
          <a:p>
            <a:r>
              <a:rPr lang="en-NZ" dirty="0"/>
              <a:t>We have three breaks over the course of the workshop, it would be great if you could make sure your mobile phones are turned off outside of those breaks.  If you have any questions, please do ask these as we go through or come and talk to me at a break or end of the workshop.</a:t>
            </a:r>
          </a:p>
        </p:txBody>
      </p:sp>
      <p:sp>
        <p:nvSpPr>
          <p:cNvPr id="5" name="Footer Placeholder 4">
            <a:extLst>
              <a:ext uri="{FF2B5EF4-FFF2-40B4-BE49-F238E27FC236}">
                <a16:creationId xmlns:a16="http://schemas.microsoft.com/office/drawing/2014/main" id="{51915739-F7EC-D446-8389-287DA54E3ECD}"/>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79C52BD7-7174-2D4F-A692-C3A5A3862606}"/>
              </a:ext>
            </a:extLst>
          </p:cNvPr>
          <p:cNvSpPr>
            <a:spLocks noGrp="1"/>
          </p:cNvSpPr>
          <p:nvPr>
            <p:ph type="sldNum" sz="quarter" idx="5"/>
          </p:nvPr>
        </p:nvSpPr>
        <p:spPr/>
        <p:txBody>
          <a:bodyPr/>
          <a:lstStyle/>
          <a:p>
            <a:pPr>
              <a:defRPr/>
            </a:pPr>
            <a:fld id="{CE614556-D930-4459-BC74-1928C4B953A6}" type="slidenum">
              <a:rPr lang="en-US" smtClean="0"/>
              <a:pPr>
                <a:defRPr/>
              </a:pPr>
              <a:t>3</a:t>
            </a:fld>
            <a:endParaRPr lang="en-US" dirty="0"/>
          </a:p>
        </p:txBody>
      </p:sp>
    </p:spTree>
    <p:extLst>
      <p:ext uri="{BB962C8B-B14F-4D97-AF65-F5344CB8AC3E}">
        <p14:creationId xmlns:p14="http://schemas.microsoft.com/office/powerpoint/2010/main" val="32138722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sz="1200" kern="1200" dirty="0">
                <a:solidFill>
                  <a:schemeClr val="tx1"/>
                </a:solidFill>
                <a:effectLst/>
                <a:latin typeface="+mn-lt"/>
                <a:ea typeface="+mn-ea"/>
                <a:cs typeface="+mn-cs"/>
              </a:rPr>
              <a:t>There are often things you can do before an event happens to reduce or mitigate the consequences.  We can’t stop the flood or storm but we can reduce how much loss we incur because of them.</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For example, when our shoe manufacturer worked on their Business Continuity Plan, they identified that the tooling machine they use is unique and a replacement cannot be purchased in this country. They discovered, through investigating how they might replace it, that they are only made in Poland and that it would take up to 2 months or more to replace this.  </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They decided that this level of vulnerability was too high – any event that damaged that machine could shut the business for 2 months, and so they have decided to put some money aside each month to enable them to buy a 2</a:t>
            </a:r>
            <a:r>
              <a:rPr lang="en-NZ" sz="1200" kern="1200" baseline="30000" dirty="0">
                <a:solidFill>
                  <a:schemeClr val="tx1"/>
                </a:solidFill>
                <a:effectLst/>
                <a:latin typeface="+mn-lt"/>
                <a:ea typeface="+mn-ea"/>
                <a:cs typeface="+mn-cs"/>
              </a:rPr>
              <a:t>nd</a:t>
            </a:r>
            <a:r>
              <a:rPr lang="en-NZ" sz="1200" kern="1200" dirty="0">
                <a:solidFill>
                  <a:schemeClr val="tx1"/>
                </a:solidFill>
                <a:effectLst/>
                <a:latin typeface="+mn-lt"/>
                <a:ea typeface="+mn-ea"/>
                <a:cs typeface="+mn-cs"/>
              </a:rPr>
              <a:t> machine, which will also enable them to increase output and give them more protection against any disruption.  </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Dembe also identified that only one of their team knew the start up procedure for that machine and have now started training two other team members in how to do this.</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Page 24 and 25 of your workbook is your guide to thinking about how you could reduce any possible losses for your business.  Page 25 has ideas about how to reduce loss, and Page 24 has the section for you to think about which you might be able to do.</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Not everything is solveable, but it is worth spending some time back at your business thinking about the small and sometimes inexpensive steps you can take to reduce loss and impact.</a:t>
            </a:r>
          </a:p>
          <a:p>
            <a:endParaRPr lang="en-NZ" dirty="0"/>
          </a:p>
        </p:txBody>
      </p:sp>
      <p:sp>
        <p:nvSpPr>
          <p:cNvPr id="4" name="Footer Placeholder 3">
            <a:extLst>
              <a:ext uri="{FF2B5EF4-FFF2-40B4-BE49-F238E27FC236}">
                <a16:creationId xmlns:a16="http://schemas.microsoft.com/office/drawing/2014/main" id="{2394B7E3-120C-7342-8C3E-392C799200DE}"/>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296ABDF8-5F2F-5E42-9DB7-8F907EEA4868}"/>
              </a:ext>
            </a:extLst>
          </p:cNvPr>
          <p:cNvSpPr>
            <a:spLocks noGrp="1"/>
          </p:cNvSpPr>
          <p:nvPr>
            <p:ph type="sldNum" sz="quarter" idx="5"/>
          </p:nvPr>
        </p:nvSpPr>
        <p:spPr/>
        <p:txBody>
          <a:bodyPr/>
          <a:lstStyle/>
          <a:p>
            <a:pPr>
              <a:defRPr/>
            </a:pPr>
            <a:fld id="{CE614556-D930-4459-BC74-1928C4B953A6}" type="slidenum">
              <a:rPr lang="en-US" smtClean="0"/>
              <a:pPr>
                <a:defRPr/>
              </a:pPr>
              <a:t>30</a:t>
            </a:fld>
            <a:endParaRPr lang="en-US" dirty="0"/>
          </a:p>
        </p:txBody>
      </p:sp>
    </p:spTree>
    <p:extLst>
      <p:ext uri="{BB962C8B-B14F-4D97-AF65-F5344CB8AC3E}">
        <p14:creationId xmlns:p14="http://schemas.microsoft.com/office/powerpoint/2010/main" val="3616544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In many countries, pandemic is a very credible risk that has specific mitigation actions.</a:t>
            </a:r>
          </a:p>
          <a:p>
            <a:endParaRPr lang="en-NZ" dirty="0"/>
          </a:p>
          <a:p>
            <a:r>
              <a:rPr lang="en-NZ" dirty="0"/>
              <a:t>Knowing how you can reduce the potential spread of a pandemic and sharing this knowledge with others is a key action to reduce potential losses to your organisation.</a:t>
            </a:r>
          </a:p>
          <a:p>
            <a:endParaRPr lang="en-NZ" dirty="0"/>
          </a:p>
          <a:p>
            <a:r>
              <a:rPr lang="en-NZ" dirty="0"/>
              <a:t>Take ten minutes to work through page pages 26 to 28 of your workbook and tick all of the possible means you could adopt to help reduce a pandemic spread.</a:t>
            </a:r>
          </a:p>
          <a:p>
            <a:endParaRPr lang="en-NZ" dirty="0"/>
          </a:p>
          <a:p>
            <a:r>
              <a:rPr lang="en-NZ" b="1" i="1" dirty="0"/>
              <a:t>Allow 10 minutes</a:t>
            </a:r>
          </a:p>
          <a:p>
            <a:endParaRPr lang="en-NZ" i="1" dirty="0"/>
          </a:p>
          <a:p>
            <a:r>
              <a:rPr lang="en-NZ" i="0" dirty="0"/>
              <a:t>Great, lets move on now to considering relocation.</a:t>
            </a:r>
          </a:p>
        </p:txBody>
      </p:sp>
      <p:sp>
        <p:nvSpPr>
          <p:cNvPr id="4" name="Footer Placeholder 3">
            <a:extLst>
              <a:ext uri="{FF2B5EF4-FFF2-40B4-BE49-F238E27FC236}">
                <a16:creationId xmlns:a16="http://schemas.microsoft.com/office/drawing/2014/main" id="{847B37F1-F53A-744C-9967-A880A6BA6389}"/>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0033C307-8024-8B4E-8446-64B4F555C713}"/>
              </a:ext>
            </a:extLst>
          </p:cNvPr>
          <p:cNvSpPr>
            <a:spLocks noGrp="1"/>
          </p:cNvSpPr>
          <p:nvPr>
            <p:ph type="sldNum" sz="quarter" idx="5"/>
          </p:nvPr>
        </p:nvSpPr>
        <p:spPr/>
        <p:txBody>
          <a:bodyPr/>
          <a:lstStyle/>
          <a:p>
            <a:pPr>
              <a:defRPr/>
            </a:pPr>
            <a:fld id="{CE614556-D930-4459-BC74-1928C4B953A6}" type="slidenum">
              <a:rPr lang="en-US" smtClean="0"/>
              <a:pPr>
                <a:defRPr/>
              </a:pPr>
              <a:t>31</a:t>
            </a:fld>
            <a:endParaRPr lang="en-US" dirty="0"/>
          </a:p>
        </p:txBody>
      </p:sp>
    </p:spTree>
    <p:extLst>
      <p:ext uri="{BB962C8B-B14F-4D97-AF65-F5344CB8AC3E}">
        <p14:creationId xmlns:p14="http://schemas.microsoft.com/office/powerpoint/2010/main" val="12526584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Some types of disaster will mean that you need to re-locate.  It is really helpful to have thought in advance about what you might do if you did lose your premises.  The more you have thought in advance, the more likely that you can activate your plans quickly.</a:t>
            </a:r>
          </a:p>
          <a:p>
            <a:endParaRPr lang="en-US" dirty="0"/>
          </a:p>
          <a:p>
            <a:r>
              <a:rPr lang="en-US" dirty="0"/>
              <a:t>Losing your premises does not have to mean disaster for your organisation, there are many successful companies who have been able to get operations back up and running quickly after this has happened to them.</a:t>
            </a:r>
          </a:p>
          <a:p>
            <a:endParaRPr lang="en-US" dirty="0"/>
          </a:p>
          <a:p>
            <a:r>
              <a:rPr lang="en-NZ" sz="1200" kern="1200" dirty="0">
                <a:solidFill>
                  <a:schemeClr val="tx1"/>
                </a:solidFill>
                <a:effectLst/>
                <a:latin typeface="+mn-lt"/>
                <a:ea typeface="+mn-ea"/>
                <a:cs typeface="+mn-cs"/>
              </a:rPr>
              <a:t>On this slide and in Page 29 of your workbook, there is a list of possible options if you lose your premises. When you are back at work, take a moment to reflect on which of these might work for you and make sure this is recorded in your business continuity plan.</a:t>
            </a:r>
          </a:p>
        </p:txBody>
      </p:sp>
      <p:sp>
        <p:nvSpPr>
          <p:cNvPr id="4" name="Footer Placeholder 3">
            <a:extLst>
              <a:ext uri="{FF2B5EF4-FFF2-40B4-BE49-F238E27FC236}">
                <a16:creationId xmlns:a16="http://schemas.microsoft.com/office/drawing/2014/main" id="{0969DC37-BD06-A241-8C16-EE21066413A9}"/>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E251DEA0-60E7-944F-A72A-4096195E696A}"/>
              </a:ext>
            </a:extLst>
          </p:cNvPr>
          <p:cNvSpPr>
            <a:spLocks noGrp="1"/>
          </p:cNvSpPr>
          <p:nvPr>
            <p:ph type="sldNum" sz="quarter" idx="5"/>
          </p:nvPr>
        </p:nvSpPr>
        <p:spPr/>
        <p:txBody>
          <a:bodyPr/>
          <a:lstStyle/>
          <a:p>
            <a:pPr>
              <a:defRPr/>
            </a:pPr>
            <a:fld id="{CE614556-D930-4459-BC74-1928C4B953A6}" type="slidenum">
              <a:rPr lang="en-US" smtClean="0"/>
              <a:pPr>
                <a:defRPr/>
              </a:pPr>
              <a:t>32</a:t>
            </a:fld>
            <a:endParaRPr lang="en-US" dirty="0"/>
          </a:p>
        </p:txBody>
      </p:sp>
    </p:spTree>
    <p:extLst>
      <p:ext uri="{BB962C8B-B14F-4D97-AF65-F5344CB8AC3E}">
        <p14:creationId xmlns:p14="http://schemas.microsoft.com/office/powerpoint/2010/main" val="19867420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sz="1200" kern="1200" dirty="0">
                <a:solidFill>
                  <a:schemeClr val="tx1"/>
                </a:solidFill>
                <a:effectLst/>
                <a:latin typeface="+mn-lt"/>
                <a:ea typeface="+mn-ea"/>
                <a:cs typeface="+mn-cs"/>
              </a:rPr>
              <a:t>A disaster can often cause a change in people or organisations’ spending habits. For example, in a pandemic you might need to think of alternative ways to serve your customers as people seek to avoid contact with others.</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This part of planning for a disaster is about you thinking about what you could do to ensure the survival of your business if demand drops.</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There are many ways that a business can adapt to changes in demand including:</a:t>
            </a:r>
          </a:p>
          <a:p>
            <a:pPr marL="171450" indent="-171450">
              <a:buFont typeface="Arial" panose="020B0604020202020204" pitchFamily="34" charset="0"/>
              <a:buChar char="•"/>
            </a:pPr>
            <a:r>
              <a:rPr lang="en-NZ" sz="1200" kern="1200" dirty="0">
                <a:solidFill>
                  <a:schemeClr val="tx1"/>
                </a:solidFill>
                <a:effectLst/>
                <a:latin typeface="+mn-lt"/>
                <a:ea typeface="+mn-ea"/>
                <a:cs typeface="+mn-cs"/>
              </a:rPr>
              <a:t>Seeking alternative customers</a:t>
            </a:r>
          </a:p>
          <a:p>
            <a:pPr marL="171450" indent="-171450">
              <a:buFont typeface="Arial" panose="020B0604020202020204" pitchFamily="34" charset="0"/>
              <a:buChar char="•"/>
            </a:pPr>
            <a:r>
              <a:rPr lang="en-NZ" sz="1200" kern="1200" dirty="0">
                <a:solidFill>
                  <a:schemeClr val="tx1"/>
                </a:solidFill>
                <a:effectLst/>
                <a:latin typeface="+mn-lt"/>
                <a:ea typeface="+mn-ea"/>
                <a:cs typeface="+mn-cs"/>
              </a:rPr>
              <a:t>Reaching customers in alternative ways – like delivering instead of walk in trade</a:t>
            </a:r>
          </a:p>
          <a:p>
            <a:pPr marL="171450" indent="-171450">
              <a:buFont typeface="Arial" panose="020B0604020202020204" pitchFamily="34" charset="0"/>
              <a:buChar char="•"/>
            </a:pPr>
            <a:r>
              <a:rPr lang="en-NZ" sz="1200" kern="1200" dirty="0">
                <a:solidFill>
                  <a:schemeClr val="tx1"/>
                </a:solidFill>
                <a:effectLst/>
                <a:latin typeface="+mn-lt"/>
                <a:ea typeface="+mn-ea"/>
                <a:cs typeface="+mn-cs"/>
              </a:rPr>
              <a:t>Producing alternative products or services</a:t>
            </a:r>
          </a:p>
          <a:p>
            <a:pPr marL="0" indent="0">
              <a:buFont typeface="Arial" panose="020B0604020202020204" pitchFamily="34" charset="0"/>
              <a:buNone/>
            </a:pPr>
            <a:r>
              <a:rPr lang="en-NZ" sz="1200" kern="1200" dirty="0">
                <a:solidFill>
                  <a:schemeClr val="tx1"/>
                </a:solidFill>
                <a:effectLst/>
                <a:latin typeface="+mn-lt"/>
                <a:ea typeface="+mn-ea"/>
                <a:cs typeface="+mn-cs"/>
              </a:rPr>
              <a:t>And finally</a:t>
            </a:r>
          </a:p>
          <a:p>
            <a:pPr marL="171450" indent="-171450">
              <a:buFont typeface="Arial" panose="020B0604020202020204" pitchFamily="34" charset="0"/>
              <a:buChar char="•"/>
            </a:pPr>
            <a:r>
              <a:rPr lang="en-NZ" sz="1200" kern="1200" dirty="0">
                <a:solidFill>
                  <a:schemeClr val="tx1"/>
                </a:solidFill>
                <a:effectLst/>
                <a:latin typeface="+mn-lt"/>
                <a:ea typeface="+mn-ea"/>
                <a:cs typeface="+mn-cs"/>
              </a:rPr>
              <a:t>Downsizing to ride out the period of reduced demand</a:t>
            </a:r>
          </a:p>
          <a:p>
            <a:endParaRPr lang="en-NZ" sz="1200" kern="1200" dirty="0">
              <a:solidFill>
                <a:schemeClr val="tx1"/>
              </a:solidFill>
              <a:effectLst/>
              <a:latin typeface="+mn-lt"/>
              <a:ea typeface="+mn-ea"/>
              <a:cs typeface="+mn-cs"/>
            </a:endParaRPr>
          </a:p>
          <a:p>
            <a:r>
              <a:rPr lang="en-NZ" sz="1200" kern="1200" dirty="0">
                <a:solidFill>
                  <a:schemeClr val="tx1"/>
                </a:solidFill>
                <a:effectLst/>
                <a:latin typeface="+mn-lt"/>
                <a:ea typeface="+mn-ea"/>
                <a:cs typeface="+mn-cs"/>
              </a:rPr>
              <a:t>In page 30 of your workbook, there are some ideas and examples to consider.  This is another exercise for you to complete back at your organisation where you need to reflect on the possible strategies that might work for your organisation.</a:t>
            </a:r>
            <a:endParaRPr lang="en-US" dirty="0"/>
          </a:p>
        </p:txBody>
      </p:sp>
      <p:sp>
        <p:nvSpPr>
          <p:cNvPr id="4" name="Footer Placeholder 3">
            <a:extLst>
              <a:ext uri="{FF2B5EF4-FFF2-40B4-BE49-F238E27FC236}">
                <a16:creationId xmlns:a16="http://schemas.microsoft.com/office/drawing/2014/main" id="{5BC1103C-F88A-1B4F-95FB-559F4D11B2A6}"/>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877A2846-C461-D549-8856-EDD47838240D}"/>
              </a:ext>
            </a:extLst>
          </p:cNvPr>
          <p:cNvSpPr>
            <a:spLocks noGrp="1"/>
          </p:cNvSpPr>
          <p:nvPr>
            <p:ph type="sldNum" sz="quarter" idx="5"/>
          </p:nvPr>
        </p:nvSpPr>
        <p:spPr/>
        <p:txBody>
          <a:bodyPr/>
          <a:lstStyle/>
          <a:p>
            <a:pPr>
              <a:defRPr/>
            </a:pPr>
            <a:fld id="{CE614556-D930-4459-BC74-1928C4B953A6}" type="slidenum">
              <a:rPr lang="en-US" smtClean="0"/>
              <a:pPr>
                <a:defRPr/>
              </a:pPr>
              <a:t>33</a:t>
            </a:fld>
            <a:endParaRPr lang="en-US" dirty="0"/>
          </a:p>
        </p:txBody>
      </p:sp>
    </p:spTree>
    <p:extLst>
      <p:ext uri="{BB962C8B-B14F-4D97-AF65-F5344CB8AC3E}">
        <p14:creationId xmlns:p14="http://schemas.microsoft.com/office/powerpoint/2010/main" val="20520446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What if the disaster happens to someone else – someone that you rely on for inputs.</a:t>
            </a:r>
          </a:p>
          <a:p>
            <a:endParaRPr lang="en-US" dirty="0"/>
          </a:p>
          <a:p>
            <a:r>
              <a:rPr lang="en-US" dirty="0"/>
              <a:t>Not all businesses need inputs to produce things, but most all businesses still need some inputs or materials operate.  For example, if you provide services for people you might still need stationery or fuel to travel to them.  You might rely on other organisations to provide services, builders need architects, property developers need lawyers.  This area of your business continuity planning is about thinking about what or who you get things from that makes it possible for you to perform.</a:t>
            </a:r>
          </a:p>
          <a:p>
            <a:endParaRPr lang="en-US" dirty="0"/>
          </a:p>
          <a:p>
            <a:r>
              <a:rPr lang="en-US" dirty="0"/>
              <a:t>Good business practice is to ensure you have multiple options for sourcing your inputs and, ideally, established relationships with them.</a:t>
            </a:r>
          </a:p>
          <a:p>
            <a:endParaRPr lang="en-US" dirty="0"/>
          </a:p>
          <a:p>
            <a:r>
              <a:rPr lang="mi-NZ" sz="1200" kern="1200" dirty="0">
                <a:solidFill>
                  <a:schemeClr val="tx1"/>
                </a:solidFill>
                <a:effectLst/>
                <a:latin typeface="+mn-lt"/>
                <a:ea typeface="+mn-ea"/>
                <a:cs typeface="+mn-cs"/>
              </a:rPr>
              <a:t>Continuing with our thinking about pandemics, these can cause particular impacts to supply chains. Your business will be better prepared if you have thought ahead about what impact travel restrictions or quarantine zones might have on your ability to get the inputs you need. </a:t>
            </a:r>
          </a:p>
          <a:p>
            <a:endParaRPr lang="mi-NZ" sz="1200" kern="1200" dirty="0">
              <a:solidFill>
                <a:schemeClr val="tx1"/>
              </a:solidFill>
              <a:effectLst/>
              <a:latin typeface="+mn-lt"/>
              <a:ea typeface="+mn-ea"/>
              <a:cs typeface="+mn-cs"/>
            </a:endParaRPr>
          </a:p>
          <a:p>
            <a:r>
              <a:rPr lang="mi-NZ" sz="1200" kern="1200" dirty="0">
                <a:solidFill>
                  <a:schemeClr val="tx1"/>
                </a:solidFill>
                <a:effectLst/>
                <a:latin typeface="+mn-lt"/>
                <a:ea typeface="+mn-ea"/>
                <a:cs typeface="+mn-cs"/>
              </a:rPr>
              <a:t>If your organisation depends on a supply of inputs from elsewhere, you might need to try and build some reserves prior to an event. You don’t have to do this all at once, perhaps once a month you could add a little extra to your order so that you can build up supplies over time.   </a:t>
            </a:r>
            <a:endParaRPr lang="en-NZ" sz="1200" kern="1200" dirty="0">
              <a:solidFill>
                <a:schemeClr val="tx1"/>
              </a:solidFill>
              <a:effectLst/>
              <a:latin typeface="+mn-lt"/>
              <a:ea typeface="+mn-ea"/>
              <a:cs typeface="+mn-cs"/>
            </a:endParaRPr>
          </a:p>
          <a:p>
            <a:endParaRPr lang="en-NZ" sz="1200" kern="1200" dirty="0">
              <a:solidFill>
                <a:schemeClr val="tx1"/>
              </a:solidFill>
              <a:effectLst/>
              <a:latin typeface="+mn-lt"/>
              <a:ea typeface="+mn-ea"/>
              <a:cs typeface="+mn-cs"/>
            </a:endParaRPr>
          </a:p>
          <a:p>
            <a:r>
              <a:rPr lang="en-US" dirty="0"/>
              <a:t>It’s the same as the old saying, don’t put all your eggs in one basket. Don’t make your business heavily dependent upon one other business if you can avoid it.</a:t>
            </a:r>
          </a:p>
          <a:p>
            <a:endParaRPr lang="en-US" dirty="0"/>
          </a:p>
          <a:p>
            <a:r>
              <a:rPr lang="en-US" dirty="0"/>
              <a:t>Page 31 of your workbook has some questions to help you review the vulnerability of your organisation to supply chain disruption.</a:t>
            </a:r>
          </a:p>
          <a:p>
            <a:endParaRPr lang="en-US" dirty="0"/>
          </a:p>
          <a:p>
            <a:r>
              <a:rPr lang="en-US" dirty="0"/>
              <a:t>Take a couple of minutes now to read this page and if you are not sure of the answers to the workbook questions, find this out when you are back at your organisation.</a:t>
            </a:r>
          </a:p>
        </p:txBody>
      </p:sp>
      <p:sp>
        <p:nvSpPr>
          <p:cNvPr id="4" name="Footer Placeholder 3">
            <a:extLst>
              <a:ext uri="{FF2B5EF4-FFF2-40B4-BE49-F238E27FC236}">
                <a16:creationId xmlns:a16="http://schemas.microsoft.com/office/drawing/2014/main" id="{C22FA31C-63F8-AB45-B341-80155B38EC16}"/>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FB13D810-22CD-B642-B660-C4439CDCBD12}"/>
              </a:ext>
            </a:extLst>
          </p:cNvPr>
          <p:cNvSpPr>
            <a:spLocks noGrp="1"/>
          </p:cNvSpPr>
          <p:nvPr>
            <p:ph type="sldNum" sz="quarter" idx="5"/>
          </p:nvPr>
        </p:nvSpPr>
        <p:spPr/>
        <p:txBody>
          <a:bodyPr/>
          <a:lstStyle/>
          <a:p>
            <a:pPr>
              <a:defRPr/>
            </a:pPr>
            <a:fld id="{CE614556-D930-4459-BC74-1928C4B953A6}" type="slidenum">
              <a:rPr lang="en-US" smtClean="0"/>
              <a:pPr>
                <a:defRPr/>
              </a:pPr>
              <a:t>34</a:t>
            </a:fld>
            <a:endParaRPr lang="en-US" dirty="0"/>
          </a:p>
        </p:txBody>
      </p:sp>
    </p:spTree>
    <p:extLst>
      <p:ext uri="{BB962C8B-B14F-4D97-AF65-F5344CB8AC3E}">
        <p14:creationId xmlns:p14="http://schemas.microsoft.com/office/powerpoint/2010/main" val="27670234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Our last step in our basic business continuity planning is to think about how we pay for any recovery that is necessary.</a:t>
            </a:r>
          </a:p>
          <a:p>
            <a:endParaRPr lang="en-US" dirty="0"/>
          </a:p>
          <a:p>
            <a:r>
              <a:rPr lang="en-US" dirty="0"/>
              <a:t>There are lots of options to finance crisis recovery.  These include </a:t>
            </a:r>
          </a:p>
          <a:p>
            <a:pPr marL="171450" indent="-171450">
              <a:buFont typeface="Arial" panose="020B0604020202020204" pitchFamily="34" charset="0"/>
              <a:buChar char="•"/>
            </a:pPr>
            <a:r>
              <a:rPr lang="en-US" dirty="0"/>
              <a:t>Insurance</a:t>
            </a:r>
          </a:p>
          <a:p>
            <a:pPr marL="171450" indent="-171450">
              <a:buFont typeface="Arial" panose="020B0604020202020204" pitchFamily="34" charset="0"/>
              <a:buChar char="•"/>
            </a:pPr>
            <a:r>
              <a:rPr lang="en-US" dirty="0"/>
              <a:t>Savings</a:t>
            </a:r>
          </a:p>
          <a:p>
            <a:pPr marL="171450" indent="-171450">
              <a:buFont typeface="Arial" panose="020B0604020202020204" pitchFamily="34" charset="0"/>
              <a:buChar char="•"/>
            </a:pPr>
            <a:r>
              <a:rPr lang="en-US" dirty="0"/>
              <a:t>Loans</a:t>
            </a:r>
          </a:p>
          <a:p>
            <a:pPr marL="171450" indent="-171450">
              <a:buFont typeface="Arial" panose="020B0604020202020204" pitchFamily="34" charset="0"/>
              <a:buChar char="•"/>
            </a:pPr>
            <a:r>
              <a:rPr lang="en-US" dirty="0"/>
              <a:t>And Government support</a:t>
            </a:r>
          </a:p>
          <a:p>
            <a:endParaRPr lang="en-US" dirty="0"/>
          </a:p>
          <a:p>
            <a:r>
              <a:rPr lang="en-US" dirty="0"/>
              <a:t>There are also a lot of strategies you could use to get through a period of reduced income or increased expenditure.</a:t>
            </a:r>
          </a:p>
          <a:p>
            <a:endParaRPr lang="en-US" dirty="0"/>
          </a:p>
          <a:p>
            <a:r>
              <a:rPr lang="en-US" dirty="0"/>
              <a:t>Page 33 in your workbook has a list of possible options for you to consider. There may, of course, also be others that you can add to your list. Remember in a crisis, you might be feeling very stressed, and sometimes that little bit of thought that you did in advance can make it much easier to figure out your options in that high-pressure time.</a:t>
            </a:r>
          </a:p>
          <a:p>
            <a:endParaRPr lang="en-US" dirty="0"/>
          </a:p>
          <a:p>
            <a:r>
              <a:rPr lang="en-US" dirty="0"/>
              <a:t>So, work through this page when you are back at your business and see if you can think through what financing strategies might work for you.</a:t>
            </a:r>
          </a:p>
        </p:txBody>
      </p:sp>
      <p:sp>
        <p:nvSpPr>
          <p:cNvPr id="4" name="Footer Placeholder 3">
            <a:extLst>
              <a:ext uri="{FF2B5EF4-FFF2-40B4-BE49-F238E27FC236}">
                <a16:creationId xmlns:a16="http://schemas.microsoft.com/office/drawing/2014/main" id="{6EA5F31A-C942-8645-BE36-294BDE876FE6}"/>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1021A577-48F5-544A-83B6-C26C48DBD008}"/>
              </a:ext>
            </a:extLst>
          </p:cNvPr>
          <p:cNvSpPr>
            <a:spLocks noGrp="1"/>
          </p:cNvSpPr>
          <p:nvPr>
            <p:ph type="sldNum" sz="quarter" idx="5"/>
          </p:nvPr>
        </p:nvSpPr>
        <p:spPr/>
        <p:txBody>
          <a:bodyPr/>
          <a:lstStyle/>
          <a:p>
            <a:pPr>
              <a:defRPr/>
            </a:pPr>
            <a:fld id="{CE614556-D930-4459-BC74-1928C4B953A6}" type="slidenum">
              <a:rPr lang="en-US" smtClean="0"/>
              <a:pPr>
                <a:defRPr/>
              </a:pPr>
              <a:t>35</a:t>
            </a:fld>
            <a:endParaRPr lang="en-US" dirty="0"/>
          </a:p>
        </p:txBody>
      </p:sp>
    </p:spTree>
    <p:extLst>
      <p:ext uri="{BB962C8B-B14F-4D97-AF65-F5344CB8AC3E}">
        <p14:creationId xmlns:p14="http://schemas.microsoft.com/office/powerpoint/2010/main" val="24727854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Well done everybody.</a:t>
            </a:r>
          </a:p>
          <a:p>
            <a:endParaRPr lang="en-NZ" dirty="0"/>
          </a:p>
          <a:p>
            <a:r>
              <a:rPr lang="en-NZ" dirty="0"/>
              <a:t>That’s the end of our basic business continuity planning.</a:t>
            </a:r>
          </a:p>
          <a:p>
            <a:endParaRPr lang="en-NZ" dirty="0"/>
          </a:p>
          <a:p>
            <a:r>
              <a:rPr lang="en-NZ" dirty="0"/>
              <a:t>If you go back to your organisation and work through the steps in your workbook, you will have made a massive improvement to your crisis readiness.</a:t>
            </a:r>
          </a:p>
          <a:p>
            <a:endParaRPr lang="en-NZ" dirty="0"/>
          </a:p>
          <a:p>
            <a:r>
              <a:rPr lang="en-NZ" dirty="0"/>
              <a:t>Remember that you need to record some of the information to ensure that you can share it with other members of your team. You could use your workbook, create your own document, or use the Atlas app which we will talk about after the break to create a PDF document for you.</a:t>
            </a:r>
          </a:p>
          <a:p>
            <a:endParaRPr lang="en-NZ" dirty="0"/>
          </a:p>
          <a:p>
            <a:r>
              <a:rPr lang="en-NZ" dirty="0"/>
              <a:t>This slide has the basic steps you need to do after this workshop:</a:t>
            </a:r>
          </a:p>
          <a:p>
            <a:pPr marL="171450" indent="-171450">
              <a:buFont typeface="Arial" panose="020B0604020202020204" pitchFamily="34" charset="0"/>
              <a:buChar char="•"/>
            </a:pPr>
            <a:r>
              <a:rPr lang="en-NZ" dirty="0"/>
              <a:t>Complete all the steps in the workbook</a:t>
            </a:r>
          </a:p>
          <a:p>
            <a:pPr marL="171450" indent="-171450">
              <a:buFont typeface="Arial" panose="020B0604020202020204" pitchFamily="34" charset="0"/>
              <a:buChar char="•"/>
            </a:pPr>
            <a:r>
              <a:rPr lang="en-NZ" dirty="0"/>
              <a:t>Write it down</a:t>
            </a:r>
          </a:p>
          <a:p>
            <a:pPr marL="171450" indent="-171450">
              <a:buFont typeface="Arial" panose="020B0604020202020204" pitchFamily="34" charset="0"/>
              <a:buChar char="•"/>
            </a:pPr>
            <a:r>
              <a:rPr lang="en-NZ" dirty="0"/>
              <a:t>Share it</a:t>
            </a:r>
          </a:p>
          <a:p>
            <a:pPr marL="171450" indent="-171450">
              <a:buFont typeface="Arial" panose="020B0604020202020204" pitchFamily="34" charset="0"/>
              <a:buChar char="•"/>
            </a:pPr>
            <a:r>
              <a:rPr lang="en-NZ" dirty="0"/>
              <a:t>And keep it up to date</a:t>
            </a:r>
          </a:p>
          <a:p>
            <a:endParaRPr lang="en-NZ" dirty="0"/>
          </a:p>
          <a:p>
            <a:r>
              <a:rPr lang="en-NZ" dirty="0"/>
              <a:t>This is a great time to have a break for 10 minutes before we look at building your ability to adapt.</a:t>
            </a:r>
          </a:p>
          <a:p>
            <a:endParaRPr lang="en-NZ" dirty="0"/>
          </a:p>
          <a:p>
            <a:r>
              <a:rPr lang="en-NZ" dirty="0"/>
              <a:t>Please be back ready to start again at </a:t>
            </a:r>
            <a:r>
              <a:rPr lang="en-NZ" b="1" i="1" dirty="0"/>
              <a:t>(facilitator - give a specific time if participants are leaving the room) give instructions on refreshments if they are provided).</a:t>
            </a:r>
          </a:p>
        </p:txBody>
      </p:sp>
      <p:sp>
        <p:nvSpPr>
          <p:cNvPr id="4" name="Footer Placeholder 3">
            <a:extLst>
              <a:ext uri="{FF2B5EF4-FFF2-40B4-BE49-F238E27FC236}">
                <a16:creationId xmlns:a16="http://schemas.microsoft.com/office/drawing/2014/main" id="{C927C4CB-3FEB-5A41-848B-BEC81BADDD1D}"/>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33EB369A-2C3F-7D45-ABD0-F9A5553818E3}"/>
              </a:ext>
            </a:extLst>
          </p:cNvPr>
          <p:cNvSpPr>
            <a:spLocks noGrp="1"/>
          </p:cNvSpPr>
          <p:nvPr>
            <p:ph type="sldNum" sz="quarter" idx="5"/>
          </p:nvPr>
        </p:nvSpPr>
        <p:spPr/>
        <p:txBody>
          <a:bodyPr/>
          <a:lstStyle/>
          <a:p>
            <a:pPr>
              <a:defRPr/>
            </a:pPr>
            <a:fld id="{CE614556-D930-4459-BC74-1928C4B953A6}" type="slidenum">
              <a:rPr lang="en-US" smtClean="0"/>
              <a:pPr>
                <a:defRPr/>
              </a:pPr>
              <a:t>36</a:t>
            </a:fld>
            <a:endParaRPr lang="en-US" dirty="0"/>
          </a:p>
        </p:txBody>
      </p:sp>
    </p:spTree>
    <p:extLst>
      <p:ext uri="{BB962C8B-B14F-4D97-AF65-F5344CB8AC3E}">
        <p14:creationId xmlns:p14="http://schemas.microsoft.com/office/powerpoint/2010/main" val="9165584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endParaRPr lang="en-AU" dirty="0"/>
          </a:p>
        </p:txBody>
      </p:sp>
      <p:sp>
        <p:nvSpPr>
          <p:cNvPr id="5" name="Footer Placeholder 4">
            <a:extLst>
              <a:ext uri="{FF2B5EF4-FFF2-40B4-BE49-F238E27FC236}">
                <a16:creationId xmlns:a16="http://schemas.microsoft.com/office/drawing/2014/main" id="{EFB17A3E-FF20-0E47-AD9E-C7CA3926B374}"/>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A8DD8C0A-8DF2-834E-8038-F22366248B3A}"/>
              </a:ext>
            </a:extLst>
          </p:cNvPr>
          <p:cNvSpPr>
            <a:spLocks noGrp="1"/>
          </p:cNvSpPr>
          <p:nvPr>
            <p:ph type="sldNum" sz="quarter" idx="5"/>
          </p:nvPr>
        </p:nvSpPr>
        <p:spPr/>
        <p:txBody>
          <a:bodyPr/>
          <a:lstStyle/>
          <a:p>
            <a:pPr>
              <a:defRPr/>
            </a:pPr>
            <a:fld id="{CE614556-D930-4459-BC74-1928C4B953A6}" type="slidenum">
              <a:rPr lang="en-US" smtClean="0"/>
              <a:pPr>
                <a:defRPr/>
              </a:pPr>
              <a:t>37</a:t>
            </a:fld>
            <a:endParaRPr lang="en-US" dirty="0"/>
          </a:p>
        </p:txBody>
      </p:sp>
    </p:spTree>
    <p:extLst>
      <p:ext uri="{BB962C8B-B14F-4D97-AF65-F5344CB8AC3E}">
        <p14:creationId xmlns:p14="http://schemas.microsoft.com/office/powerpoint/2010/main" val="23964224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So, we’ve got through a lot of material here, well done to us all.</a:t>
            </a:r>
          </a:p>
          <a:p>
            <a:endParaRPr lang="en-NZ" dirty="0"/>
          </a:p>
          <a:p>
            <a:r>
              <a:rPr lang="en-NZ" dirty="0"/>
              <a:t>There are a number of key ideas, and key actions that we hope you take away from this workshop.</a:t>
            </a:r>
          </a:p>
          <a:p>
            <a:endParaRPr lang="en-NZ" dirty="0"/>
          </a:p>
          <a:p>
            <a:r>
              <a:rPr lang="en-NZ" dirty="0"/>
              <a:t>The short version is:  There is lots you can do to make your business stronger and proactively guard against risks to your business.</a:t>
            </a:r>
          </a:p>
        </p:txBody>
      </p:sp>
      <p:sp>
        <p:nvSpPr>
          <p:cNvPr id="4" name="Footer Placeholder 3">
            <a:extLst>
              <a:ext uri="{FF2B5EF4-FFF2-40B4-BE49-F238E27FC236}">
                <a16:creationId xmlns:a16="http://schemas.microsoft.com/office/drawing/2014/main" id="{9881F962-5CF6-AF48-9B62-FCA08D344021}"/>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D0FD2AA8-CB4C-FC4A-9CD5-ABFBF36E98B4}"/>
              </a:ext>
            </a:extLst>
          </p:cNvPr>
          <p:cNvSpPr>
            <a:spLocks noGrp="1"/>
          </p:cNvSpPr>
          <p:nvPr>
            <p:ph type="sldNum" sz="quarter" idx="5"/>
          </p:nvPr>
        </p:nvSpPr>
        <p:spPr/>
        <p:txBody>
          <a:bodyPr/>
          <a:lstStyle/>
          <a:p>
            <a:pPr>
              <a:defRPr/>
            </a:pPr>
            <a:fld id="{CE614556-D930-4459-BC74-1928C4B953A6}" type="slidenum">
              <a:rPr lang="en-US" smtClean="0"/>
              <a:pPr>
                <a:defRPr/>
              </a:pPr>
              <a:t>38</a:t>
            </a:fld>
            <a:endParaRPr lang="en-US" dirty="0"/>
          </a:p>
        </p:txBody>
      </p:sp>
    </p:spTree>
    <p:extLst>
      <p:ext uri="{BB962C8B-B14F-4D97-AF65-F5344CB8AC3E}">
        <p14:creationId xmlns:p14="http://schemas.microsoft.com/office/powerpoint/2010/main" val="34483067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To build your ability change, keep working on having good relationships both within and outside your organisation, keep learning as a leader, keep your eyes and ears focused on what is going on in your environment and be ready to act upon warning signals you receive.</a:t>
            </a:r>
          </a:p>
          <a:p>
            <a:endParaRPr lang="en-NZ" dirty="0"/>
          </a:p>
          <a:p>
            <a:r>
              <a:rPr lang="en-NZ" dirty="0"/>
              <a:t>As well as the workshop and workbook there are other free resources that can help you on your journey to business preparedness.  </a:t>
            </a:r>
          </a:p>
        </p:txBody>
      </p:sp>
      <p:sp>
        <p:nvSpPr>
          <p:cNvPr id="5" name="Footer Placeholder 4">
            <a:extLst>
              <a:ext uri="{FF2B5EF4-FFF2-40B4-BE49-F238E27FC236}">
                <a16:creationId xmlns:a16="http://schemas.microsoft.com/office/drawing/2014/main" id="{4FAD43E4-73D7-8443-9D04-C3A797BEE63A}"/>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97320CF7-E585-4840-BE5F-B3E122ED8626}"/>
              </a:ext>
            </a:extLst>
          </p:cNvPr>
          <p:cNvSpPr>
            <a:spLocks noGrp="1"/>
          </p:cNvSpPr>
          <p:nvPr>
            <p:ph type="sldNum" sz="quarter" idx="5"/>
          </p:nvPr>
        </p:nvSpPr>
        <p:spPr/>
        <p:txBody>
          <a:bodyPr/>
          <a:lstStyle/>
          <a:p>
            <a:pPr>
              <a:defRPr/>
            </a:pPr>
            <a:fld id="{CE614556-D930-4459-BC74-1928C4B953A6}" type="slidenum">
              <a:rPr lang="en-US" smtClean="0"/>
              <a:pPr>
                <a:defRPr/>
              </a:pPr>
              <a:t>39</a:t>
            </a:fld>
            <a:endParaRPr lang="en-US" dirty="0"/>
          </a:p>
        </p:txBody>
      </p:sp>
    </p:spTree>
    <p:extLst>
      <p:ext uri="{BB962C8B-B14F-4D97-AF65-F5344CB8AC3E}">
        <p14:creationId xmlns:p14="http://schemas.microsoft.com/office/powerpoint/2010/main" val="486742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dirty="0"/>
              <a:t>Your workbook is a resource that we are going to use here for some of our activities but is also designed for you to take away and use back at your organisations.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i="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dirty="0"/>
              <a:t>The workbook has information, space for you to complete activities and prompts to help you understand which parts of the content need to go into your business continuity plan.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i="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dirty="0"/>
              <a:t>Before we dive into the content, I want to take a few moments for us to get to know each other. Knowing each other a bit better will not only make our workshop more enjoyable, but as you will see later on, this is a useful part of being more resilient, getting to know the people around you and your business. </a:t>
            </a:r>
            <a:endParaRPr lang="en-NZ" dirty="0"/>
          </a:p>
          <a:p>
            <a:endParaRPr lang="en-AU" dirty="0"/>
          </a:p>
        </p:txBody>
      </p:sp>
      <p:sp>
        <p:nvSpPr>
          <p:cNvPr id="5" name="Footer Placeholder 4">
            <a:extLst>
              <a:ext uri="{FF2B5EF4-FFF2-40B4-BE49-F238E27FC236}">
                <a16:creationId xmlns:a16="http://schemas.microsoft.com/office/drawing/2014/main" id="{DD2C7A99-12C4-5C4A-B7A1-2487051E2B17}"/>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100B03C9-0033-5C47-BA4E-5E599C0E084E}"/>
              </a:ext>
            </a:extLst>
          </p:cNvPr>
          <p:cNvSpPr>
            <a:spLocks noGrp="1"/>
          </p:cNvSpPr>
          <p:nvPr>
            <p:ph type="sldNum" sz="quarter" idx="5"/>
          </p:nvPr>
        </p:nvSpPr>
        <p:spPr/>
        <p:txBody>
          <a:bodyPr/>
          <a:lstStyle/>
          <a:p>
            <a:pPr>
              <a:defRPr/>
            </a:pPr>
            <a:fld id="{CE614556-D930-4459-BC74-1928C4B953A6}" type="slidenum">
              <a:rPr lang="en-US" smtClean="0"/>
              <a:pPr>
                <a:defRPr/>
              </a:pPr>
              <a:t>4</a:t>
            </a:fld>
            <a:endParaRPr lang="en-US" dirty="0"/>
          </a:p>
        </p:txBody>
      </p:sp>
    </p:spTree>
    <p:extLst>
      <p:ext uri="{BB962C8B-B14F-4D97-AF65-F5344CB8AC3E}">
        <p14:creationId xmlns:p14="http://schemas.microsoft.com/office/powerpoint/2010/main" val="136648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dirty="0"/>
              <a:t>To manage your risks, you should complete and document all the Business Continuity Plan workbook stages for your organisation and then make sure you share this with your staff.</a:t>
            </a:r>
          </a:p>
          <a:p>
            <a:endParaRPr lang="en-NZ" dirty="0"/>
          </a:p>
          <a:p>
            <a:r>
              <a:rPr lang="en-NZ" dirty="0"/>
              <a:t>You don’t have to do this all at once.  This is part of a process of making your business better.  Try setting aside just 30 minutes a week to look back on your workshop material and make progress over time.</a:t>
            </a:r>
          </a:p>
          <a:p>
            <a:endParaRPr lang="en-NZ" dirty="0"/>
          </a:p>
          <a:p>
            <a:r>
              <a:rPr lang="en-NZ" dirty="0"/>
              <a:t>We’ll tell you about some other resources that you could use to help you next.</a:t>
            </a:r>
          </a:p>
        </p:txBody>
      </p:sp>
      <p:sp>
        <p:nvSpPr>
          <p:cNvPr id="5" name="Footer Placeholder 4">
            <a:extLst>
              <a:ext uri="{FF2B5EF4-FFF2-40B4-BE49-F238E27FC236}">
                <a16:creationId xmlns:a16="http://schemas.microsoft.com/office/drawing/2014/main" id="{475BD5C3-D726-D444-A0EC-59F0E970D210}"/>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335C8102-137A-D946-A00F-8D1DA5517BE7}"/>
              </a:ext>
            </a:extLst>
          </p:cNvPr>
          <p:cNvSpPr>
            <a:spLocks noGrp="1"/>
          </p:cNvSpPr>
          <p:nvPr>
            <p:ph type="sldNum" sz="quarter" idx="5"/>
          </p:nvPr>
        </p:nvSpPr>
        <p:spPr/>
        <p:txBody>
          <a:bodyPr/>
          <a:lstStyle/>
          <a:p>
            <a:pPr>
              <a:defRPr/>
            </a:pPr>
            <a:fld id="{CE614556-D930-4459-BC74-1928C4B953A6}" type="slidenum">
              <a:rPr lang="en-US" smtClean="0"/>
              <a:pPr>
                <a:defRPr/>
              </a:pPr>
              <a:t>40</a:t>
            </a:fld>
            <a:endParaRPr lang="en-US" dirty="0"/>
          </a:p>
        </p:txBody>
      </p:sp>
    </p:spTree>
    <p:extLst>
      <p:ext uri="{BB962C8B-B14F-4D97-AF65-F5344CB8AC3E}">
        <p14:creationId xmlns:p14="http://schemas.microsoft.com/office/powerpoint/2010/main" val="3413276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b="0" dirty="0"/>
              <a:t>The Atlas app, which you have heard mentioned earlier in this workshop, is a free app specifically designed to help small and medium business owners learn about and take steps to improve their preparedness. </a:t>
            </a:r>
            <a:endParaRPr lang="en-US" b="1" dirty="0"/>
          </a:p>
        </p:txBody>
      </p:sp>
      <p:sp>
        <p:nvSpPr>
          <p:cNvPr id="4" name="Footer Placeholder 3">
            <a:extLst>
              <a:ext uri="{FF2B5EF4-FFF2-40B4-BE49-F238E27FC236}">
                <a16:creationId xmlns:a16="http://schemas.microsoft.com/office/drawing/2014/main" id="{7B01EB2F-BCDE-3A45-B1AF-3AACA62C6B23}"/>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EF296DCA-F2C6-6A48-AFFF-A80F0142B752}"/>
              </a:ext>
            </a:extLst>
          </p:cNvPr>
          <p:cNvSpPr>
            <a:spLocks noGrp="1"/>
          </p:cNvSpPr>
          <p:nvPr>
            <p:ph type="sldNum" sz="quarter" idx="5"/>
          </p:nvPr>
        </p:nvSpPr>
        <p:spPr/>
        <p:txBody>
          <a:bodyPr/>
          <a:lstStyle/>
          <a:p>
            <a:pPr>
              <a:defRPr/>
            </a:pPr>
            <a:fld id="{CE614556-D930-4459-BC74-1928C4B953A6}" type="slidenum">
              <a:rPr lang="en-US" smtClean="0"/>
              <a:pPr>
                <a:defRPr/>
              </a:pPr>
              <a:t>41</a:t>
            </a:fld>
            <a:endParaRPr lang="en-US" dirty="0"/>
          </a:p>
        </p:txBody>
      </p:sp>
    </p:spTree>
    <p:extLst>
      <p:ext uri="{BB962C8B-B14F-4D97-AF65-F5344CB8AC3E}">
        <p14:creationId xmlns:p14="http://schemas.microsoft.com/office/powerpoint/2010/main" val="26749950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b="0" dirty="0"/>
              <a:t>The App is interactive and guided by a friendly bear called Atlas. It helps you understand how to prepare and respond to disruptions and crisis events that effect your business. </a:t>
            </a:r>
          </a:p>
          <a:p>
            <a:endParaRPr lang="en-US" b="0" dirty="0"/>
          </a:p>
          <a:p>
            <a:r>
              <a:rPr lang="en-US" b="0" dirty="0"/>
              <a:t>Atlas walks you through a range of tasks to help you more clearly see and improve on your own preparedness. It starts by raising your awareness that you should do something, it educates you that there are things that you can do, and then, through the conversation you have with Atlas, it produces you a downloadable Crisis Recovery Plan. </a:t>
            </a:r>
          </a:p>
          <a:p>
            <a:endParaRPr lang="en-US" b="0" dirty="0"/>
          </a:p>
          <a:p>
            <a:r>
              <a:rPr lang="en-US" b="0" dirty="0"/>
              <a:t>The content within Atlas is very similar to what you have covered here today at this workshop, but also has a great deal more to extend your preparedness.</a:t>
            </a:r>
          </a:p>
        </p:txBody>
      </p:sp>
      <p:sp>
        <p:nvSpPr>
          <p:cNvPr id="5" name="Footer Placeholder 4">
            <a:extLst>
              <a:ext uri="{FF2B5EF4-FFF2-40B4-BE49-F238E27FC236}">
                <a16:creationId xmlns:a16="http://schemas.microsoft.com/office/drawing/2014/main" id="{24664C0E-247C-2C46-9A9F-F05951CBF3D2}"/>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83141405-D136-3648-8DF4-153B7C27B8DB}"/>
              </a:ext>
            </a:extLst>
          </p:cNvPr>
          <p:cNvSpPr>
            <a:spLocks noGrp="1"/>
          </p:cNvSpPr>
          <p:nvPr>
            <p:ph type="sldNum" sz="quarter" idx="5"/>
          </p:nvPr>
        </p:nvSpPr>
        <p:spPr/>
        <p:txBody>
          <a:bodyPr/>
          <a:lstStyle/>
          <a:p>
            <a:pPr>
              <a:defRPr/>
            </a:pPr>
            <a:fld id="{CE614556-D930-4459-BC74-1928C4B953A6}" type="slidenum">
              <a:rPr lang="en-US" smtClean="0"/>
              <a:pPr>
                <a:defRPr/>
              </a:pPr>
              <a:t>42</a:t>
            </a:fld>
            <a:endParaRPr lang="en-US" dirty="0"/>
          </a:p>
        </p:txBody>
      </p:sp>
    </p:spTree>
    <p:extLst>
      <p:ext uri="{BB962C8B-B14F-4D97-AF65-F5344CB8AC3E}">
        <p14:creationId xmlns:p14="http://schemas.microsoft.com/office/powerpoint/2010/main" val="35818253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dirty="0"/>
              <a:t>You can download Atlas for free following these links or search the Apple or Play store for Atlas Ready for Business.</a:t>
            </a:r>
          </a:p>
          <a:p>
            <a:endParaRPr lang="en-US" dirty="0"/>
          </a:p>
          <a:p>
            <a:r>
              <a:rPr lang="en-US" dirty="0"/>
              <a:t>The app is designed to be used on an ongoing basis – perhaps 10-20 minutes a week to work through the stages of the content.  It’s a bit like breaking this workshop up into one slide or activity at a time, so that you can fit it in amongst everything else you need to do.</a:t>
            </a:r>
          </a:p>
        </p:txBody>
      </p:sp>
      <p:sp>
        <p:nvSpPr>
          <p:cNvPr id="5" name="Footer Placeholder 4">
            <a:extLst>
              <a:ext uri="{FF2B5EF4-FFF2-40B4-BE49-F238E27FC236}">
                <a16:creationId xmlns:a16="http://schemas.microsoft.com/office/drawing/2014/main" id="{64B44340-E855-0840-A537-E204F5458374}"/>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71DB09DA-B608-414D-A62D-A4EFC324FDC2}"/>
              </a:ext>
            </a:extLst>
          </p:cNvPr>
          <p:cNvSpPr>
            <a:spLocks noGrp="1"/>
          </p:cNvSpPr>
          <p:nvPr>
            <p:ph type="sldNum" sz="quarter" idx="5"/>
          </p:nvPr>
        </p:nvSpPr>
        <p:spPr/>
        <p:txBody>
          <a:bodyPr/>
          <a:lstStyle/>
          <a:p>
            <a:pPr>
              <a:defRPr/>
            </a:pPr>
            <a:fld id="{CE614556-D930-4459-BC74-1928C4B953A6}" type="slidenum">
              <a:rPr lang="en-US" smtClean="0"/>
              <a:pPr>
                <a:defRPr/>
              </a:pPr>
              <a:t>43</a:t>
            </a:fld>
            <a:endParaRPr lang="en-US" dirty="0"/>
          </a:p>
        </p:txBody>
      </p:sp>
    </p:spTree>
    <p:extLst>
      <p:ext uri="{BB962C8B-B14F-4D97-AF65-F5344CB8AC3E}">
        <p14:creationId xmlns:p14="http://schemas.microsoft.com/office/powerpoint/2010/main" val="6014967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7000"/>
              </a:lnSpc>
              <a:spcBef>
                <a:spcPts val="0"/>
              </a:spcBef>
              <a:spcAft>
                <a:spcPts val="0"/>
              </a:spcAft>
              <a:buClrTx/>
              <a:buSzTx/>
              <a:buFontTx/>
              <a:buNone/>
              <a:tabLst/>
              <a:defRPr/>
            </a:pPr>
            <a:r>
              <a:rPr lang="en-US" b="0" dirty="0"/>
              <a:t>Ok our final session looks at how your business preparedness relates to the wider community.</a:t>
            </a:r>
          </a:p>
          <a:p>
            <a:pPr marL="0" marR="0" lvl="0" indent="0" algn="l" defTabSz="457200" rtl="0" eaLnBrk="0" fontAlgn="base" latinLnBrk="0" hangingPunct="0">
              <a:lnSpc>
                <a:spcPct val="107000"/>
              </a:lnSpc>
              <a:spcBef>
                <a:spcPts val="0"/>
              </a:spcBef>
              <a:spcAft>
                <a:spcPts val="0"/>
              </a:spcAft>
              <a:buClrTx/>
              <a:buSzTx/>
              <a:buFontTx/>
              <a:buNone/>
              <a:tabLst/>
              <a:defRPr/>
            </a:pPr>
            <a:endParaRPr lang="en-US" b="0" dirty="0"/>
          </a:p>
          <a:p>
            <a:pPr marL="0" marR="0" lvl="0" indent="0" algn="l" defTabSz="457200" rtl="0" eaLnBrk="0" fontAlgn="base" latinLnBrk="0" hangingPunct="0">
              <a:lnSpc>
                <a:spcPct val="107000"/>
              </a:lnSpc>
              <a:spcBef>
                <a:spcPts val="0"/>
              </a:spcBef>
              <a:spcAft>
                <a:spcPts val="0"/>
              </a:spcAft>
              <a:buClrTx/>
              <a:buSzTx/>
              <a:buFontTx/>
              <a:buNone/>
              <a:tabLst/>
              <a:defRPr/>
            </a:pPr>
            <a:r>
              <a:rPr lang="en-US" b="0" dirty="0"/>
              <a:t>We started our workshop with your personal resilience or preparedness within the home setting, we spent a lot of time on our core area of growing your organisation’s preparedness, and now we are going to zoom up to the wider community level.</a:t>
            </a:r>
          </a:p>
          <a:p>
            <a:pPr marL="0" marR="0" lvl="0" indent="0" algn="l" defTabSz="457200" rtl="0" eaLnBrk="0" fontAlgn="base" latinLnBrk="0" hangingPunct="0">
              <a:lnSpc>
                <a:spcPct val="107000"/>
              </a:lnSpc>
              <a:spcBef>
                <a:spcPts val="0"/>
              </a:spcBef>
              <a:spcAft>
                <a:spcPts val="0"/>
              </a:spcAft>
              <a:buClrTx/>
              <a:buSzTx/>
              <a:buFontTx/>
              <a:buNone/>
              <a:tabLst/>
              <a:defRPr/>
            </a:pPr>
            <a:endParaRPr lang="en-US" b="0" dirty="0"/>
          </a:p>
          <a:p>
            <a:pPr marL="0" marR="0">
              <a:lnSpc>
                <a:spcPct val="107000"/>
              </a:lnSpc>
              <a:spcBef>
                <a:spcPts val="0"/>
              </a:spcBef>
              <a:spcAft>
                <a:spcPts val="0"/>
              </a:spcAft>
            </a:pPr>
            <a:r>
              <a:rPr lang="en-US" sz="1200" b="0" i="0" dirty="0">
                <a:effectLst/>
                <a:latin typeface="Calibri" panose="020F0502020204030204" pitchFamily="34" charset="0"/>
                <a:ea typeface="Calibri" panose="020F0502020204030204" pitchFamily="34" charset="0"/>
                <a:cs typeface="Times New Roman" panose="02020603050405020304" pitchFamily="18" charset="0"/>
              </a:rPr>
              <a:t>Your preparedness is a crucial and critical part of your community's resilience</a:t>
            </a:r>
          </a:p>
          <a:p>
            <a:pPr marL="0" marR="0">
              <a:lnSpc>
                <a:spcPct val="107000"/>
              </a:lnSpc>
              <a:spcBef>
                <a:spcPts val="0"/>
              </a:spcBef>
              <a:spcAft>
                <a:spcPts val="0"/>
              </a:spcAft>
            </a:pPr>
            <a:endParaRPr lang="en-US" sz="1200" b="1" i="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Private sector businesses employ members of the community and provide resources for people to meet their daily needs.</a:t>
            </a: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They contribute to business districts and substantially to the economic activity of communities.</a:t>
            </a: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They are part of regional and global supply chains that move goods and services anywhere from just down the road to around the world.</a:t>
            </a:r>
          </a:p>
          <a:p>
            <a:pPr marL="1143000" marR="0" lvl="2" indent="-228600">
              <a:lnSpc>
                <a:spcPct val="107000"/>
              </a:lnSpc>
              <a:spcBef>
                <a:spcPts val="0"/>
              </a:spcBef>
              <a:spcAft>
                <a:spcPts val="0"/>
              </a:spcAft>
              <a:buFont typeface="Wingdings" panose="05000000000000000000" pitchFamily="2" charset="2"/>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Wingdings" panose="05000000000000000000" pitchFamily="2" charset="2"/>
              <a:buNone/>
            </a:pPr>
            <a:r>
              <a:rPr lang="en-US" b="0" i="0" dirty="0"/>
              <a:t>Getting through any disaster event is about many people and organisations within your communities all doing their bit to help get through. Your need staff to come to work, they need schools to be open so that their kids are cared for, roads to be able to travel on, stores that are open to buy food – and this is all one big complex interlinked system.</a:t>
            </a:r>
          </a:p>
          <a:p>
            <a:pPr marL="0" marR="0" lvl="0" indent="0">
              <a:lnSpc>
                <a:spcPct val="107000"/>
              </a:lnSpc>
              <a:spcBef>
                <a:spcPts val="0"/>
              </a:spcBef>
              <a:spcAft>
                <a:spcPts val="0"/>
              </a:spcAft>
              <a:buFont typeface="Wingdings" panose="05000000000000000000" pitchFamily="2" charset="2"/>
              <a:buNone/>
            </a:pPr>
            <a:endParaRPr lang="en-US" b="0" i="0" dirty="0"/>
          </a:p>
          <a:p>
            <a:pPr marL="0" marR="0" lvl="0" indent="0">
              <a:lnSpc>
                <a:spcPct val="107000"/>
              </a:lnSpc>
              <a:spcBef>
                <a:spcPts val="0"/>
              </a:spcBef>
              <a:spcAft>
                <a:spcPts val="0"/>
              </a:spcAft>
              <a:buFont typeface="Wingdings" panose="05000000000000000000" pitchFamily="2" charset="2"/>
              <a:buNone/>
            </a:pPr>
            <a:r>
              <a:rPr lang="en-US" b="0" i="0" dirty="0"/>
              <a:t>It’s fantastic that you made the time to come along today and are taking steps to get your business prepared and able to help ensure that your community gets through.  Well done everyone.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68D6FBF1-D399-DC41-9279-C97E9B503E01}"/>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8F4B772D-BD19-474F-9486-584053F4A813}"/>
              </a:ext>
            </a:extLst>
          </p:cNvPr>
          <p:cNvSpPr>
            <a:spLocks noGrp="1"/>
          </p:cNvSpPr>
          <p:nvPr>
            <p:ph type="sldNum" sz="quarter" idx="5"/>
          </p:nvPr>
        </p:nvSpPr>
        <p:spPr/>
        <p:txBody>
          <a:bodyPr/>
          <a:lstStyle/>
          <a:p>
            <a:pPr>
              <a:defRPr/>
            </a:pPr>
            <a:fld id="{CE614556-D930-4459-BC74-1928C4B953A6}" type="slidenum">
              <a:rPr lang="en-US" smtClean="0"/>
              <a:pPr>
                <a:defRPr/>
              </a:pPr>
              <a:t>44</a:t>
            </a:fld>
            <a:endParaRPr lang="en-US" dirty="0"/>
          </a:p>
        </p:txBody>
      </p:sp>
    </p:spTree>
    <p:extLst>
      <p:ext uri="{BB962C8B-B14F-4D97-AF65-F5344CB8AC3E}">
        <p14:creationId xmlns:p14="http://schemas.microsoft.com/office/powerpoint/2010/main" val="11650440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b="0" i="0" dirty="0"/>
              <a:t>It’s been great to have you.  Just one last step before we are done.</a:t>
            </a:r>
          </a:p>
          <a:p>
            <a:endParaRPr lang="en-US" b="0" i="0" dirty="0"/>
          </a:p>
          <a:p>
            <a:r>
              <a:rPr lang="en-US" b="0" i="0" dirty="0"/>
              <a:t>We are really keen to get feedback from our workshop participants so we can improve on this material in the coming months. We would greatly appreciate your feedback. I’m going to hand out a really short survey to get feedback on this specific workshop. Could you please complete this, fold it in half and return it to me before you leave. </a:t>
            </a:r>
          </a:p>
          <a:p>
            <a:endParaRPr lang="en-US" b="0" i="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baseline="0" dirty="0"/>
              <a:t>Thank you so much for coming today. We hope that you feel like you have the tools, knowledge, and resources you need to move forward in finishing your business’ planning process. This is an ongoing, life-long process that you’ll need to revise based on normal changes that occur over time. But you have completed an important heavy-lift today. Please find time to sit down with the rest of your team and complete the remainder of your planning process. You won’t regret the small-time investment you make now; it’s simple to justify when you look at the cost of not opening your doors ever again! If you have questions or comments, please don’t hesitate to reach out to me.  Thank you.</a:t>
            </a:r>
          </a:p>
          <a:p>
            <a:endParaRPr lang="en-US" b="0" i="0" dirty="0"/>
          </a:p>
          <a:p>
            <a:r>
              <a:rPr lang="en-US" b="1" i="1" dirty="0"/>
              <a:t>***************************************</a:t>
            </a:r>
          </a:p>
        </p:txBody>
      </p:sp>
      <p:sp>
        <p:nvSpPr>
          <p:cNvPr id="4" name="Footer Placeholder 3">
            <a:extLst>
              <a:ext uri="{FF2B5EF4-FFF2-40B4-BE49-F238E27FC236}">
                <a16:creationId xmlns:a16="http://schemas.microsoft.com/office/drawing/2014/main" id="{72D63DF1-F77C-7A4E-BFE7-3FDD295EC809}"/>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87112DC5-76CE-5D4C-ACBA-041DC58E1681}"/>
              </a:ext>
            </a:extLst>
          </p:cNvPr>
          <p:cNvSpPr>
            <a:spLocks noGrp="1"/>
          </p:cNvSpPr>
          <p:nvPr>
            <p:ph type="sldNum" sz="quarter" idx="5"/>
          </p:nvPr>
        </p:nvSpPr>
        <p:spPr/>
        <p:txBody>
          <a:bodyPr/>
          <a:lstStyle/>
          <a:p>
            <a:pPr>
              <a:defRPr/>
            </a:pPr>
            <a:fld id="{CE614556-D930-4459-BC74-1928C4B953A6}" type="slidenum">
              <a:rPr lang="en-US" smtClean="0"/>
              <a:pPr>
                <a:defRPr/>
              </a:pPr>
              <a:t>45</a:t>
            </a:fld>
            <a:endParaRPr lang="en-US" dirty="0"/>
          </a:p>
        </p:txBody>
      </p:sp>
    </p:spTree>
    <p:extLst>
      <p:ext uri="{BB962C8B-B14F-4D97-AF65-F5344CB8AC3E}">
        <p14:creationId xmlns:p14="http://schemas.microsoft.com/office/powerpoint/2010/main" val="13326169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b="1" i="1" baseline="0" dirty="0"/>
              <a:t>Facilitator – please ensure workshop feedback forms are completed and handed back.</a:t>
            </a:r>
          </a:p>
          <a:p>
            <a:endParaRPr lang="en-US" b="1" i="1" baseline="0" dirty="0"/>
          </a:p>
          <a:p>
            <a:r>
              <a:rPr lang="en-US" b="1" i="1" baseline="0" dirty="0"/>
              <a:t>Handout participant certificates if using.</a:t>
            </a:r>
          </a:p>
        </p:txBody>
      </p:sp>
      <p:sp>
        <p:nvSpPr>
          <p:cNvPr id="4" name="Footer Placeholder 3">
            <a:extLst>
              <a:ext uri="{FF2B5EF4-FFF2-40B4-BE49-F238E27FC236}">
                <a16:creationId xmlns:a16="http://schemas.microsoft.com/office/drawing/2014/main" id="{EDBE31C9-8EAE-FF4C-91B5-3089F8358A45}"/>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0723CCC0-F405-E940-8597-2E83C53A5F9F}"/>
              </a:ext>
            </a:extLst>
          </p:cNvPr>
          <p:cNvSpPr>
            <a:spLocks noGrp="1"/>
          </p:cNvSpPr>
          <p:nvPr>
            <p:ph type="sldNum" sz="quarter" idx="5"/>
          </p:nvPr>
        </p:nvSpPr>
        <p:spPr/>
        <p:txBody>
          <a:bodyPr/>
          <a:lstStyle/>
          <a:p>
            <a:pPr>
              <a:defRPr/>
            </a:pPr>
            <a:fld id="{CE614556-D930-4459-BC74-1928C4B953A6}" type="slidenum">
              <a:rPr lang="en-US" smtClean="0"/>
              <a:pPr>
                <a:defRPr/>
              </a:pPr>
              <a:t>46</a:t>
            </a:fld>
            <a:endParaRPr lang="en-US" dirty="0"/>
          </a:p>
        </p:txBody>
      </p:sp>
    </p:spTree>
    <p:extLst>
      <p:ext uri="{BB962C8B-B14F-4D97-AF65-F5344CB8AC3E}">
        <p14:creationId xmlns:p14="http://schemas.microsoft.com/office/powerpoint/2010/main" val="11402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baseline="0" dirty="0"/>
              <a:t>Ok, let's get started by getting to know each other a little better. </a:t>
            </a:r>
          </a:p>
          <a:p>
            <a:endParaRPr lang="en-US" b="0" baseline="0" dirty="0"/>
          </a:p>
          <a:p>
            <a:r>
              <a:rPr lang="en-US" b="0" baseline="0" dirty="0"/>
              <a:t>When I say go, please get up, walk around, talk to each other, and try and find the business most similar to you from all of the business representatives AND the business most different from you in the room. </a:t>
            </a:r>
          </a:p>
          <a:p>
            <a:endParaRPr lang="en-US" b="0" baseline="0" dirty="0"/>
          </a:p>
          <a:p>
            <a:r>
              <a:rPr lang="en-US" b="0" baseline="0" dirty="0"/>
              <a:t>You’ve got 10 minutes to try and talk to as many people as possible – please make sure you do get around at least five people in that time.</a:t>
            </a:r>
          </a:p>
          <a:p>
            <a:endParaRPr lang="en-US" b="0" i="1" baseline="0" dirty="0"/>
          </a:p>
          <a:p>
            <a:r>
              <a:rPr lang="en-US" b="0" i="0" baseline="0" dirty="0"/>
              <a:t>Be prepared to introduce the most similar and explain why, and the most different.</a:t>
            </a:r>
          </a:p>
          <a:p>
            <a:endParaRPr lang="en-US" b="0" i="0" baseline="0" dirty="0"/>
          </a:p>
          <a:p>
            <a:r>
              <a:rPr lang="en-US" b="0" i="0" baseline="0" dirty="0"/>
              <a:t>GO.</a:t>
            </a:r>
          </a:p>
          <a:p>
            <a:endParaRPr lang="en-US" b="0" i="0" baseline="0" dirty="0"/>
          </a:p>
          <a:p>
            <a:r>
              <a:rPr lang="en-US" b="1" i="1" baseline="0" dirty="0"/>
              <a:t>(Facilitator – you may need to encourage the room to keep moving and not spend too much time talking to just the one person.)</a:t>
            </a:r>
          </a:p>
          <a:p>
            <a:endParaRPr lang="en-US" b="0" i="1" baseline="0" dirty="0"/>
          </a:p>
          <a:p>
            <a:r>
              <a:rPr lang="en-US" b="0" i="0" baseline="0" dirty="0"/>
              <a:t>Great, let’s have a couple of volunteers to please introduce themselves and the other person they found from a similar business. Please let us know your name, organisation and why you saw a similarity if it is not immediately obvious.</a:t>
            </a:r>
          </a:p>
          <a:p>
            <a:endParaRPr lang="en-US" b="0" i="0" baseline="0" dirty="0"/>
          </a:p>
          <a:p>
            <a:r>
              <a:rPr lang="en-US" b="0" i="0" baseline="0" dirty="0"/>
              <a:t>OK, now could we have a couple of different volunteers to please introduce themselves and the other person they found from a different business.  Please let us know your name, organisation and why you are so different.</a:t>
            </a:r>
          </a:p>
          <a:p>
            <a:endParaRPr lang="en-US" b="0" i="0" baseline="0" dirty="0"/>
          </a:p>
          <a:p>
            <a:r>
              <a:rPr lang="en-US" b="0" i="0" baseline="0" dirty="0"/>
              <a:t>Thanks everyone.</a:t>
            </a:r>
          </a:p>
          <a:p>
            <a:endParaRPr lang="en-US" b="0" i="1" baseline="0" dirty="0"/>
          </a:p>
          <a:p>
            <a:r>
              <a:rPr lang="en-US" b="0" i="0" baseline="0" dirty="0"/>
              <a:t>The reason we wanted to start our workshop focusing both on similarities and differences between organisations is to highlight a couple of things. Firstly, the similarities. All businesses face threats and all usually want to be able to survive and thrive no matter what the threats they may face. This desire unites all of us in the room and the aim of today is to help develop your capabilities to do all you can to prepare for, and respond to threats.</a:t>
            </a:r>
          </a:p>
          <a:p>
            <a:endParaRPr lang="en-US" b="0" i="0" baseline="0" dirty="0"/>
          </a:p>
          <a:p>
            <a:r>
              <a:rPr lang="en-US" b="0" i="0" baseline="0" dirty="0"/>
              <a:t>Now, to the differences. Because there are some really key differences between the way different businesses operate, there has to be some really key differences in what steps they take to prepare for, respond to, and recover from crisis events. This is why we can’t just give you a one size fits all list of actions for you to go and do. The differences between your organisations require you to customize your crisis readiness activities to your context.</a:t>
            </a:r>
          </a:p>
          <a:p>
            <a:endParaRPr lang="en-US" b="0" i="0" baseline="0" dirty="0"/>
          </a:p>
          <a:p>
            <a:r>
              <a:rPr lang="en-US" b="0" i="0" baseline="0" dirty="0"/>
              <a:t>Lets start with briefly looking at what it is we need to plan for.</a:t>
            </a:r>
            <a:endParaRPr lang="en-US" b="0" baseline="0" dirty="0"/>
          </a:p>
        </p:txBody>
      </p:sp>
      <p:sp>
        <p:nvSpPr>
          <p:cNvPr id="3" name="Footer Placeholder 2">
            <a:extLst>
              <a:ext uri="{FF2B5EF4-FFF2-40B4-BE49-F238E27FC236}">
                <a16:creationId xmlns:a16="http://schemas.microsoft.com/office/drawing/2014/main" id="{C6959D88-9084-524F-A5DB-618C530CE9AB}"/>
              </a:ext>
            </a:extLst>
          </p:cNvPr>
          <p:cNvSpPr>
            <a:spLocks noGrp="1"/>
          </p:cNvSpPr>
          <p:nvPr>
            <p:ph type="ftr" sz="quarter" idx="4"/>
          </p:nvPr>
        </p:nvSpPr>
        <p:spPr/>
        <p:txBody>
          <a:bodyPr/>
          <a:lstStyle/>
          <a:p>
            <a:pPr>
              <a:defRPr/>
            </a:pPr>
            <a:r>
              <a:rPr lang="en-US" dirty="0"/>
              <a:t>Workshop in a Box - Suggested script</a:t>
            </a:r>
          </a:p>
        </p:txBody>
      </p:sp>
      <p:sp>
        <p:nvSpPr>
          <p:cNvPr id="4" name="Slide Number Placeholder 3">
            <a:extLst>
              <a:ext uri="{FF2B5EF4-FFF2-40B4-BE49-F238E27FC236}">
                <a16:creationId xmlns:a16="http://schemas.microsoft.com/office/drawing/2014/main" id="{F82BD564-DC18-6D46-85F4-A501251E98B3}"/>
              </a:ext>
            </a:extLst>
          </p:cNvPr>
          <p:cNvSpPr>
            <a:spLocks noGrp="1"/>
          </p:cNvSpPr>
          <p:nvPr>
            <p:ph type="sldNum" sz="quarter" idx="5"/>
          </p:nvPr>
        </p:nvSpPr>
        <p:spPr/>
        <p:txBody>
          <a:bodyPr/>
          <a:lstStyle/>
          <a:p>
            <a:pPr>
              <a:defRPr/>
            </a:pPr>
            <a:fld id="{CE614556-D930-4459-BC74-1928C4B953A6}" type="slidenum">
              <a:rPr lang="en-US" smtClean="0"/>
              <a:pPr>
                <a:defRPr/>
              </a:pPr>
              <a:t>5</a:t>
            </a:fld>
            <a:endParaRPr lang="en-US" dirty="0"/>
          </a:p>
        </p:txBody>
      </p:sp>
    </p:spTree>
    <p:extLst>
      <p:ext uri="{BB962C8B-B14F-4D97-AF65-F5344CB8AC3E}">
        <p14:creationId xmlns:p14="http://schemas.microsoft.com/office/powerpoint/2010/main" val="784374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NZ" b="1" i="1" dirty="0"/>
              <a:t>Facilitator – images will scroll by themselves, just click once to commence.</a:t>
            </a:r>
          </a:p>
          <a:p>
            <a:endParaRPr lang="en-NZ" dirty="0">
              <a:highlight>
                <a:srgbClr val="FFFF00"/>
              </a:highlight>
            </a:endParaRPr>
          </a:p>
          <a:p>
            <a:r>
              <a:rPr lang="en-NZ" dirty="0"/>
              <a:t>There’s lots of things that can go wrong – the scrolling images here are all events that could impact your business.  Fires, Floods, storms, climate change, earthquakes, instability, economic downturns, and the list goes on.  Those are all things that impact many businesses, but there are also lots of events that could impact just your business.  </a:t>
            </a:r>
          </a:p>
          <a:p>
            <a:r>
              <a:rPr lang="en-NZ" dirty="0"/>
              <a:t>What if:</a:t>
            </a:r>
          </a:p>
          <a:p>
            <a:endParaRPr lang="en-NZ" dirty="0"/>
          </a:p>
          <a:p>
            <a:pPr marL="171450" indent="-171450">
              <a:buFont typeface="Arial" panose="020B0604020202020204" pitchFamily="34" charset="0"/>
              <a:buChar char="•"/>
            </a:pPr>
            <a:r>
              <a:rPr lang="en-NZ" dirty="0"/>
              <a:t>Your main customer stops paying their bills?</a:t>
            </a:r>
          </a:p>
          <a:p>
            <a:pPr marL="171450" indent="-171450">
              <a:buFont typeface="Arial" panose="020B0604020202020204" pitchFamily="34" charset="0"/>
              <a:buChar char="•"/>
            </a:pPr>
            <a:r>
              <a:rPr lang="en-NZ" dirty="0"/>
              <a:t>Your only supplier fails to deliver?</a:t>
            </a:r>
          </a:p>
          <a:p>
            <a:pPr marL="171450" indent="-171450">
              <a:buFont typeface="Arial" panose="020B0604020202020204" pitchFamily="34" charset="0"/>
              <a:buChar char="•"/>
            </a:pPr>
            <a:r>
              <a:rPr lang="en-NZ" dirty="0"/>
              <a:t>Your phone and computer get stolen?</a:t>
            </a:r>
          </a:p>
          <a:p>
            <a:pPr marL="171450" indent="-171450">
              <a:buFont typeface="Arial" panose="020B0604020202020204" pitchFamily="34" charset="0"/>
              <a:buChar char="•"/>
            </a:pPr>
            <a:r>
              <a:rPr lang="en-NZ" dirty="0"/>
              <a:t>You have an accident and can’t work for 2 months. </a:t>
            </a:r>
            <a:endParaRPr lang="en-NZ" b="1" dirty="0">
              <a:highlight>
                <a:srgbClr val="FFFF00"/>
              </a:highlight>
            </a:endParaRPr>
          </a:p>
          <a:p>
            <a:endParaRPr lang="en-NZ" dirty="0"/>
          </a:p>
          <a:p>
            <a:r>
              <a:rPr lang="en-NZ" dirty="0"/>
              <a:t>We can’t always stop these things from happening but there are two things we can do that make a proven difference!</a:t>
            </a:r>
          </a:p>
          <a:p>
            <a:endParaRPr lang="en-NZ" dirty="0"/>
          </a:p>
          <a:p>
            <a:r>
              <a:rPr lang="en-NZ" dirty="0"/>
              <a:t>We can plan for the consequences of them: there are loads of threats, but lots of similar consequences – and we can plan for how we can reduce their impacts or adapt to their consequences.</a:t>
            </a:r>
          </a:p>
          <a:p>
            <a:endParaRPr lang="en-NZ" dirty="0"/>
          </a:p>
          <a:p>
            <a:r>
              <a:rPr lang="en-NZ" dirty="0"/>
              <a:t>The second thing we can do is to build our ability to change quickly when they occur – that’s a big part of what we call resilience.</a:t>
            </a:r>
          </a:p>
          <a:p>
            <a:endParaRPr lang="en-NZ"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Today’s workshop is about taking some basic steps now, to make any of these situations – and the ones we haven't thought of,  easier to manage.  Most of the steps you take address all of those threats – those big events that might effect your whole city, or the small events that can have a big impact for just your business.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You might each be worried about different things – what threatens your business depends on your location and the type of business you are.  As we go through today’s workshop, its fine if you think about how the material being presented relates to what you see as the biggest threat to your business.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Our first step is to look at personal preparedness.</a:t>
            </a:r>
            <a:endParaRPr lang="en-NZ" dirty="0"/>
          </a:p>
        </p:txBody>
      </p:sp>
      <p:sp>
        <p:nvSpPr>
          <p:cNvPr id="4" name="Footer Placeholder 3">
            <a:extLst>
              <a:ext uri="{FF2B5EF4-FFF2-40B4-BE49-F238E27FC236}">
                <a16:creationId xmlns:a16="http://schemas.microsoft.com/office/drawing/2014/main" id="{C840300F-28D0-5446-AB12-883C96E569F2}"/>
              </a:ext>
            </a:extLst>
          </p:cNvPr>
          <p:cNvSpPr>
            <a:spLocks noGrp="1"/>
          </p:cNvSpPr>
          <p:nvPr>
            <p:ph type="ftr" sz="quarter" idx="4"/>
          </p:nvPr>
        </p:nvSpPr>
        <p:spPr/>
        <p:txBody>
          <a:bodyPr/>
          <a:lstStyle/>
          <a:p>
            <a:pPr>
              <a:defRPr/>
            </a:pPr>
            <a:r>
              <a:rPr lang="en-US" dirty="0"/>
              <a:t>Workshop in a Box - Suggested script</a:t>
            </a:r>
          </a:p>
        </p:txBody>
      </p:sp>
      <p:sp>
        <p:nvSpPr>
          <p:cNvPr id="5" name="Slide Number Placeholder 4">
            <a:extLst>
              <a:ext uri="{FF2B5EF4-FFF2-40B4-BE49-F238E27FC236}">
                <a16:creationId xmlns:a16="http://schemas.microsoft.com/office/drawing/2014/main" id="{9B73F5F1-C71E-8247-B8C0-2823AD95629F}"/>
              </a:ext>
            </a:extLst>
          </p:cNvPr>
          <p:cNvSpPr>
            <a:spLocks noGrp="1"/>
          </p:cNvSpPr>
          <p:nvPr>
            <p:ph type="sldNum" sz="quarter" idx="5"/>
          </p:nvPr>
        </p:nvSpPr>
        <p:spPr/>
        <p:txBody>
          <a:bodyPr/>
          <a:lstStyle/>
          <a:p>
            <a:pPr>
              <a:defRPr/>
            </a:pPr>
            <a:fld id="{CE614556-D930-4459-BC74-1928C4B953A6}" type="slidenum">
              <a:rPr lang="en-US" smtClean="0"/>
              <a:pPr>
                <a:defRPr/>
              </a:pPr>
              <a:t>6</a:t>
            </a:fld>
            <a:endParaRPr lang="en-US" dirty="0"/>
          </a:p>
        </p:txBody>
      </p:sp>
    </p:spTree>
    <p:extLst>
      <p:ext uri="{BB962C8B-B14F-4D97-AF65-F5344CB8AC3E}">
        <p14:creationId xmlns:p14="http://schemas.microsoft.com/office/powerpoint/2010/main" val="1146401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i="0" dirty="0">
                <a:ea typeface="Geneva" pitchFamily="-127" charset="-128"/>
              </a:rPr>
              <a:t>OK, why do we start by looking at personal preparedness when this workshop is about businesses and organisations?</a:t>
            </a:r>
          </a:p>
          <a:p>
            <a:endParaRPr lang="en-US" b="0" i="0" dirty="0">
              <a:ea typeface="Geneva" pitchFamily="-127" charset="-128"/>
            </a:endParaRPr>
          </a:p>
          <a:p>
            <a:r>
              <a:rPr lang="en-US" b="0" i="0" dirty="0">
                <a:ea typeface="Geneva" pitchFamily="-127" charset="-128"/>
              </a:rPr>
              <a:t>Because, if you are not confident that your family or personal situations are taken care of, you will be unable to take care of things at work. And this holds true for your staff. So in this section we are going to focus on some of the very fundamental aspects of personal resilience.</a:t>
            </a:r>
          </a:p>
          <a:p>
            <a:endParaRPr lang="en-US" b="1" i="1" dirty="0">
              <a:ea typeface="Geneva" pitchFamily="-127" charset="-128"/>
            </a:endParaRPr>
          </a:p>
          <a:p>
            <a:r>
              <a:rPr lang="en-US" i="0" dirty="0">
                <a:ea typeface="Geneva" pitchFamily="-127" charset="-128"/>
              </a:rPr>
              <a:t>Preparation begins at home.</a:t>
            </a:r>
            <a:r>
              <a:rPr lang="en-US" b="1" i="0" dirty="0">
                <a:ea typeface="Geneva" pitchFamily="-127" charset="-128"/>
              </a:rPr>
              <a:t> </a:t>
            </a:r>
            <a:r>
              <a:rPr lang="en-US" i="0" dirty="0">
                <a:ea typeface="Geneva" pitchFamily="-127" charset="-128"/>
              </a:rPr>
              <a:t>If you aren’t confident that things are taken care of at home, you won’t be able to take care of things at work. The same goes for your employees. Your business can’t function if your employees can’t come to work. </a:t>
            </a:r>
            <a:r>
              <a:rPr lang="en-US" i="0" baseline="0" dirty="0">
                <a:ea typeface="Geneva" pitchFamily="-127" charset="-128"/>
              </a:rPr>
              <a:t>I think of this section as the pre-flight speech of the workshop – when you are receiving the safety messaging information before your flight takes off, they flight attendant instructs you “if in an emergency situation, secure your own mask before helping others.”</a:t>
            </a:r>
          </a:p>
          <a:p>
            <a:endParaRPr lang="en-US" i="0" baseline="0" dirty="0">
              <a:ea typeface="Geneva" pitchFamily="-127" charset="-128"/>
            </a:endParaRPr>
          </a:p>
          <a:p>
            <a:r>
              <a:rPr lang="en-US" i="0" baseline="0" dirty="0">
                <a:ea typeface="Geneva" pitchFamily="-127" charset="-128"/>
              </a:rPr>
              <a:t>Think of your personal preparedness in the same way. It’s essential that you’re taking care of yourself and your family before you can think about taking care of your business or your community. By personally preparing, you are positioning yourself to be better able to respond and reopen your business’ doors following a crisis or disaster that impacts the wider community.</a:t>
            </a:r>
            <a:endParaRPr lang="en-US" b="1" i="0" dirty="0">
              <a:ea typeface="Geneva" pitchFamily="-127" charset="-128"/>
            </a:endParaRPr>
          </a:p>
        </p:txBody>
      </p:sp>
      <p:sp>
        <p:nvSpPr>
          <p:cNvPr id="3" name="Footer Placeholder 2">
            <a:extLst>
              <a:ext uri="{FF2B5EF4-FFF2-40B4-BE49-F238E27FC236}">
                <a16:creationId xmlns:a16="http://schemas.microsoft.com/office/drawing/2014/main" id="{43A623CC-EEF5-6641-9734-BDE2BA2DB0A1}"/>
              </a:ext>
            </a:extLst>
          </p:cNvPr>
          <p:cNvSpPr>
            <a:spLocks noGrp="1"/>
          </p:cNvSpPr>
          <p:nvPr>
            <p:ph type="ftr" sz="quarter" idx="4"/>
          </p:nvPr>
        </p:nvSpPr>
        <p:spPr/>
        <p:txBody>
          <a:bodyPr/>
          <a:lstStyle/>
          <a:p>
            <a:pPr>
              <a:defRPr/>
            </a:pPr>
            <a:r>
              <a:rPr lang="en-US" dirty="0"/>
              <a:t>Workshop in a Box - Suggested script</a:t>
            </a:r>
          </a:p>
        </p:txBody>
      </p:sp>
      <p:sp>
        <p:nvSpPr>
          <p:cNvPr id="4" name="Slide Number Placeholder 3">
            <a:extLst>
              <a:ext uri="{FF2B5EF4-FFF2-40B4-BE49-F238E27FC236}">
                <a16:creationId xmlns:a16="http://schemas.microsoft.com/office/drawing/2014/main" id="{64207041-DE5A-6F4B-9151-67061D014CB2}"/>
              </a:ext>
            </a:extLst>
          </p:cNvPr>
          <p:cNvSpPr>
            <a:spLocks noGrp="1"/>
          </p:cNvSpPr>
          <p:nvPr>
            <p:ph type="sldNum" sz="quarter" idx="5"/>
          </p:nvPr>
        </p:nvSpPr>
        <p:spPr/>
        <p:txBody>
          <a:bodyPr/>
          <a:lstStyle/>
          <a:p>
            <a:pPr>
              <a:defRPr/>
            </a:pPr>
            <a:fld id="{CE614556-D930-4459-BC74-1928C4B953A6}" type="slidenum">
              <a:rPr lang="en-US" smtClean="0"/>
              <a:pPr>
                <a:defRPr/>
              </a:pPr>
              <a:t>7</a:t>
            </a:fld>
            <a:endParaRPr lang="en-US" dirty="0"/>
          </a:p>
        </p:txBody>
      </p:sp>
    </p:spTree>
    <p:extLst>
      <p:ext uri="{BB962C8B-B14F-4D97-AF65-F5344CB8AC3E}">
        <p14:creationId xmlns:p14="http://schemas.microsoft.com/office/powerpoint/2010/main" val="1559118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pPr marL="0" marR="0" lvl="0" indent="0" algn="l" defTabSz="440695" rtl="0" eaLnBrk="0" fontAlgn="base" latinLnBrk="0" hangingPunct="0">
              <a:lnSpc>
                <a:spcPct val="100000"/>
              </a:lnSpc>
              <a:spcBef>
                <a:spcPct val="30000"/>
              </a:spcBef>
              <a:spcAft>
                <a:spcPct val="0"/>
              </a:spcAft>
              <a:buClrTx/>
              <a:buSzTx/>
              <a:buFontTx/>
              <a:buNone/>
              <a:tabLst/>
              <a:defRPr/>
            </a:pPr>
            <a:r>
              <a:rPr lang="en-US" b="0" i="0" dirty="0"/>
              <a:t>When we think about experiencing disasters that impact the whole area – a massive flood, an earthquake or an outbreak of a disease, what do we consider to be our highest priorities? Where do our minds go to first when thinking about the immediate situation?</a:t>
            </a:r>
          </a:p>
          <a:p>
            <a:pPr marL="0" marR="0" lvl="0" indent="0" algn="l" defTabSz="440695" rtl="0" eaLnBrk="0" fontAlgn="base" latinLnBrk="0" hangingPunct="0">
              <a:lnSpc>
                <a:spcPct val="100000"/>
              </a:lnSpc>
              <a:spcBef>
                <a:spcPct val="30000"/>
              </a:spcBef>
              <a:spcAft>
                <a:spcPct val="0"/>
              </a:spcAft>
              <a:buClrTx/>
              <a:buSzTx/>
              <a:buFontTx/>
              <a:buNone/>
              <a:tabLst/>
              <a:defRPr/>
            </a:pPr>
            <a:endParaRPr lang="en-US" b="0" i="0" dirty="0"/>
          </a:p>
          <a:p>
            <a:pPr marL="0" marR="0" lvl="0" indent="0" algn="l" defTabSz="440695" rtl="0" eaLnBrk="0" fontAlgn="base" latinLnBrk="0" hangingPunct="0">
              <a:lnSpc>
                <a:spcPct val="100000"/>
              </a:lnSpc>
              <a:spcBef>
                <a:spcPct val="30000"/>
              </a:spcBef>
              <a:spcAft>
                <a:spcPct val="0"/>
              </a:spcAft>
              <a:buClrTx/>
              <a:buSzTx/>
              <a:buFontTx/>
              <a:buNone/>
              <a:tabLst/>
              <a:defRPr/>
            </a:pPr>
            <a:r>
              <a:rPr lang="en-US" b="1" i="0" dirty="0"/>
              <a:t>ACTIVITY: I’d like you to close your eyes and just imagine the following scenario: </a:t>
            </a:r>
          </a:p>
          <a:p>
            <a:pPr marL="0" marR="0" lvl="0" indent="0" algn="l" defTabSz="440695" rtl="0" eaLnBrk="0" fontAlgn="base" latinLnBrk="0" hangingPunct="0">
              <a:lnSpc>
                <a:spcPct val="100000"/>
              </a:lnSpc>
              <a:spcBef>
                <a:spcPct val="30000"/>
              </a:spcBef>
              <a:spcAft>
                <a:spcPct val="0"/>
              </a:spcAft>
              <a:buClrTx/>
              <a:buSzTx/>
              <a:buFontTx/>
              <a:buNone/>
              <a:tabLst/>
              <a:defRPr/>
            </a:pPr>
            <a:endParaRPr lang="en-US" b="0" i="0" dirty="0"/>
          </a:p>
          <a:p>
            <a:pPr marL="0" marR="0" lvl="0" indent="0" algn="l" defTabSz="440695" rtl="0" eaLnBrk="0" fontAlgn="base" latinLnBrk="0" hangingPunct="0">
              <a:lnSpc>
                <a:spcPct val="100000"/>
              </a:lnSpc>
              <a:spcBef>
                <a:spcPct val="30000"/>
              </a:spcBef>
              <a:spcAft>
                <a:spcPct val="0"/>
              </a:spcAft>
              <a:buClrTx/>
              <a:buSzTx/>
              <a:buFontTx/>
              <a:buNone/>
              <a:tabLst/>
              <a:defRPr/>
            </a:pPr>
            <a:r>
              <a:rPr lang="en-US" b="0" i="0" dirty="0"/>
              <a:t>Over the last few weeks, there have been a number of reported cases of illness with high fevers in the city. As the number of cases increase, authorities have confirmed that a new viral pandemic has taken hold in the area. Dozens of people from a range of places - schools, large government departments, the commercial area of town - have taken ill across the city and multiple deaths have also been reported. The hospitals are filling rapidly with potential suspected and identified cases. Many government departments have taken a cautious approach and closed their doors to the public and many non-essential government services are running on minimal provision. Some schools will be closed. The Red Cross are assisting medical agencies with field clinics set up around the city.  </a:t>
            </a:r>
          </a:p>
          <a:p>
            <a:pPr marL="0" marR="0" lvl="0" indent="0" algn="l" defTabSz="440695" rtl="0" eaLnBrk="0" fontAlgn="base" latinLnBrk="0" hangingPunct="0">
              <a:lnSpc>
                <a:spcPct val="100000"/>
              </a:lnSpc>
              <a:spcBef>
                <a:spcPct val="30000"/>
              </a:spcBef>
              <a:spcAft>
                <a:spcPct val="0"/>
              </a:spcAft>
              <a:buClrTx/>
              <a:buSzTx/>
              <a:buFontTx/>
              <a:buNone/>
              <a:tabLst/>
              <a:defRPr/>
            </a:pPr>
            <a:endParaRPr lang="en-US" b="0" i="0" dirty="0"/>
          </a:p>
          <a:p>
            <a:pPr marL="0" marR="0" lvl="0" indent="0" algn="l" defTabSz="440695" rtl="0" eaLnBrk="0" fontAlgn="base" latinLnBrk="0" hangingPunct="0">
              <a:lnSpc>
                <a:spcPct val="100000"/>
              </a:lnSpc>
              <a:spcBef>
                <a:spcPct val="30000"/>
              </a:spcBef>
              <a:spcAft>
                <a:spcPct val="0"/>
              </a:spcAft>
              <a:buClrTx/>
              <a:buSzTx/>
              <a:buFontTx/>
              <a:buNone/>
              <a:tabLst/>
              <a:defRPr/>
            </a:pPr>
            <a:r>
              <a:rPr lang="en-US" b="0" i="0" dirty="0"/>
              <a:t>Now open your eyes, take a look at your workbook on </a:t>
            </a:r>
            <a:r>
              <a:rPr lang="en-US" b="1" i="0" dirty="0"/>
              <a:t>page 1. </a:t>
            </a:r>
            <a:r>
              <a:rPr lang="en-US" b="0" i="0" dirty="0"/>
              <a:t> Write down what your highest priorities are, as you think about this most recent news.  </a:t>
            </a:r>
          </a:p>
          <a:p>
            <a:pPr marL="0" marR="0" lvl="0" indent="0" algn="l" defTabSz="440695" rtl="0" eaLnBrk="0" fontAlgn="base" latinLnBrk="0" hangingPunct="0">
              <a:lnSpc>
                <a:spcPct val="100000"/>
              </a:lnSpc>
              <a:spcBef>
                <a:spcPct val="30000"/>
              </a:spcBef>
              <a:spcAft>
                <a:spcPct val="0"/>
              </a:spcAft>
              <a:buClrTx/>
              <a:buSzTx/>
              <a:buFontTx/>
              <a:buNone/>
              <a:tabLst/>
              <a:defRPr/>
            </a:pPr>
            <a:endParaRPr lang="en-US" b="0" i="0" dirty="0"/>
          </a:p>
          <a:p>
            <a:pPr marL="0" marR="0" lvl="0" indent="0" algn="l" defTabSz="440695" rtl="0" eaLnBrk="0" fontAlgn="base" latinLnBrk="0" hangingPunct="0">
              <a:lnSpc>
                <a:spcPct val="100000"/>
              </a:lnSpc>
              <a:spcBef>
                <a:spcPct val="30000"/>
              </a:spcBef>
              <a:spcAft>
                <a:spcPct val="0"/>
              </a:spcAft>
              <a:buClrTx/>
              <a:buSzTx/>
              <a:buFontTx/>
              <a:buNone/>
              <a:tabLst/>
              <a:defRPr/>
            </a:pPr>
            <a:r>
              <a:rPr lang="en-US" b="1" i="1" dirty="0"/>
              <a:t>(After approx. 3 minutes)</a:t>
            </a:r>
          </a:p>
          <a:p>
            <a:pPr defTabSz="440695">
              <a:defRPr/>
            </a:pPr>
            <a:endParaRPr lang="en-US" b="1" i="0" dirty="0"/>
          </a:p>
          <a:p>
            <a:pPr defTabSz="440695">
              <a:defRPr/>
            </a:pPr>
            <a:r>
              <a:rPr lang="en-US" b="1" i="0" dirty="0"/>
              <a:t>ACTIVITY: </a:t>
            </a:r>
            <a:r>
              <a:rPr lang="en-US" b="0" i="0" dirty="0"/>
              <a:t>OK, now I’d like you to please share some of these considerations with the group. Who wants to start us off with a couple of their highest priorities?  </a:t>
            </a:r>
          </a:p>
          <a:p>
            <a:pPr defTabSz="440695">
              <a:defRPr/>
            </a:pPr>
            <a:endParaRPr lang="en-US" b="0" i="1" dirty="0"/>
          </a:p>
          <a:p>
            <a:pPr defTabSz="440695">
              <a:defRPr/>
            </a:pPr>
            <a:r>
              <a:rPr lang="en-US" b="1" i="1" dirty="0"/>
              <a:t>Facilitator -  Open up a group discussion about the kinds of things that would concern them in relation to their personal resilience in the face of such an event happening.  Allow a natural end as no new ideas are presented or a max of 10 minutes.</a:t>
            </a:r>
            <a:endParaRPr lang="en-US" b="1" i="0" dirty="0"/>
          </a:p>
          <a:p>
            <a:pPr defTabSz="440695">
              <a:defRPr/>
            </a:pPr>
            <a:endParaRPr lang="en-US" b="1" i="0" dirty="0"/>
          </a:p>
          <a:p>
            <a:pPr defTabSz="440695">
              <a:defRPr/>
            </a:pPr>
            <a:r>
              <a:rPr lang="en-US" b="1" i="1" dirty="0"/>
              <a:t>[Possible answer may include: Concern for immediate/extended family, Immediately contacting them to check on their welfare, how will this event impact our daily life (i.e. if the school closes down)? Do we have a plan about who could take care of our children if either or both of of us get sick? Should we call the school? Have we got sufficient medical supplies/prescription drugs at home?]</a:t>
            </a:r>
          </a:p>
          <a:p>
            <a:pPr defTabSz="440695">
              <a:defRPr/>
            </a:pPr>
            <a:endParaRPr lang="en-US" b="1" i="0" dirty="0"/>
          </a:p>
          <a:p>
            <a:pPr defTabSz="440695">
              <a:defRPr/>
            </a:pPr>
            <a:r>
              <a:rPr lang="en-US" b="0" i="0" dirty="0"/>
              <a:t>Well done everyone.  The point of this exercise is to be aware that your organisation may not be your first priority, nor is it that of your employees. All of the plans that you make need to take this into account!  Both you and your staff will be better able to help your business respond and recover if they are able to ensure the wellbeing of their families first.</a:t>
            </a:r>
            <a:endParaRPr lang="en-US" b="1" i="1" dirty="0"/>
          </a:p>
        </p:txBody>
      </p:sp>
      <p:sp>
        <p:nvSpPr>
          <p:cNvPr id="4" name="Footer Placeholder 3">
            <a:extLst>
              <a:ext uri="{FF2B5EF4-FFF2-40B4-BE49-F238E27FC236}">
                <a16:creationId xmlns:a16="http://schemas.microsoft.com/office/drawing/2014/main" id="{1DCB4DF5-5057-1846-A5F6-1034634B4857}"/>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AEC7A306-D1DD-5F4A-A891-4525DAB80A7D}"/>
              </a:ext>
            </a:extLst>
          </p:cNvPr>
          <p:cNvSpPr>
            <a:spLocks noGrp="1"/>
          </p:cNvSpPr>
          <p:nvPr>
            <p:ph type="sldNum" sz="quarter" idx="5"/>
          </p:nvPr>
        </p:nvSpPr>
        <p:spPr/>
        <p:txBody>
          <a:bodyPr/>
          <a:lstStyle/>
          <a:p>
            <a:pPr>
              <a:defRPr/>
            </a:pPr>
            <a:fld id="{CE614556-D930-4459-BC74-1928C4B953A6}" type="slidenum">
              <a:rPr lang="en-US" smtClean="0"/>
              <a:pPr>
                <a:defRPr/>
              </a:pPr>
              <a:t>8</a:t>
            </a:fld>
            <a:endParaRPr lang="en-US" dirty="0"/>
          </a:p>
        </p:txBody>
      </p:sp>
    </p:spTree>
    <p:extLst>
      <p:ext uri="{BB962C8B-B14F-4D97-AF65-F5344CB8AC3E}">
        <p14:creationId xmlns:p14="http://schemas.microsoft.com/office/powerpoint/2010/main" val="3306146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4538"/>
            <a:ext cx="4965700" cy="3724275"/>
          </a:xfrm>
        </p:spPr>
      </p:sp>
      <p:sp>
        <p:nvSpPr>
          <p:cNvPr id="3" name="Notes Placeholder 2"/>
          <p:cNvSpPr>
            <a:spLocks noGrp="1"/>
          </p:cNvSpPr>
          <p:nvPr>
            <p:ph type="body" idx="1"/>
          </p:nvPr>
        </p:nvSpPr>
        <p:spPr/>
        <p:txBody>
          <a:bodyPr/>
          <a:lstStyle/>
          <a:p>
            <a:r>
              <a:rPr lang="en-US" b="0" i="0" dirty="0"/>
              <a:t>Your personal preparedness will be enhanced by having some emergency supplies. Access to some everyday resources might be limited. So making a “</a:t>
            </a:r>
            <a:r>
              <a:rPr lang="en-US" b="0" i="1" dirty="0"/>
              <a:t>ready to go bag”</a:t>
            </a:r>
            <a:r>
              <a:rPr lang="en-US" b="0" i="0" dirty="0"/>
              <a:t>, containing the essentials that you need to rely on, is an important way to increase your personal readiness. Make sure you have a working notification system (like a radio) and torches.</a:t>
            </a:r>
          </a:p>
          <a:p>
            <a:endParaRPr lang="en-US" b="1" i="1" dirty="0"/>
          </a:p>
          <a:p>
            <a:r>
              <a:rPr lang="en-US" i="0" baseline="0" dirty="0"/>
              <a:t>Page 2 of your workbook has some basic advice to ensure that you and your family are ready for an emergency.  We would recommend that you take Pages 2 to 4 of your workbook home with you and work on these with your family.  If you can give copies of these pages to your staff and take some home for your neighbours, that would be great as well.  The better prepared your family, your staff and your community are to be able to get through, the more likely that you will be able to focus on getting business back up and running.</a:t>
            </a:r>
          </a:p>
          <a:p>
            <a:endParaRPr lang="en-US" b="1" i="0" baseline="0" dirty="0"/>
          </a:p>
          <a:p>
            <a:r>
              <a:rPr lang="en-US" b="0" i="0" baseline="0" dirty="0"/>
              <a:t>Just one very important note, the material we cover today about business preparedness is not all about those big disasters that hit entire regions and do have an impact on your families. Today’s workshop is also about the smaller stuff – a fire to your own premises, a disruption to your supply chain or the illness of one of your key team members.  The kind of things that happen to a business somewhere almost every day.</a:t>
            </a:r>
            <a:endParaRPr lang="en-US" b="0" i="0" dirty="0"/>
          </a:p>
        </p:txBody>
      </p:sp>
      <p:sp>
        <p:nvSpPr>
          <p:cNvPr id="4" name="Footer Placeholder 3">
            <a:extLst>
              <a:ext uri="{FF2B5EF4-FFF2-40B4-BE49-F238E27FC236}">
                <a16:creationId xmlns:a16="http://schemas.microsoft.com/office/drawing/2014/main" id="{299D512A-7165-434A-B87E-05C0DC71C7E0}"/>
              </a:ext>
            </a:extLst>
          </p:cNvPr>
          <p:cNvSpPr>
            <a:spLocks noGrp="1"/>
          </p:cNvSpPr>
          <p:nvPr>
            <p:ph type="ftr" sz="quarter" idx="4"/>
          </p:nvPr>
        </p:nvSpPr>
        <p:spPr/>
        <p:txBody>
          <a:bodyPr/>
          <a:lstStyle/>
          <a:p>
            <a:pPr>
              <a:defRPr/>
            </a:pPr>
            <a:r>
              <a:rPr lang="en-US" dirty="0"/>
              <a:t>Workshop in a Box - Suggested script</a:t>
            </a:r>
          </a:p>
        </p:txBody>
      </p:sp>
      <p:sp>
        <p:nvSpPr>
          <p:cNvPr id="6" name="Slide Number Placeholder 5">
            <a:extLst>
              <a:ext uri="{FF2B5EF4-FFF2-40B4-BE49-F238E27FC236}">
                <a16:creationId xmlns:a16="http://schemas.microsoft.com/office/drawing/2014/main" id="{C625BC17-471D-B349-AC01-C0D0254275B6}"/>
              </a:ext>
            </a:extLst>
          </p:cNvPr>
          <p:cNvSpPr>
            <a:spLocks noGrp="1"/>
          </p:cNvSpPr>
          <p:nvPr>
            <p:ph type="sldNum" sz="quarter" idx="5"/>
          </p:nvPr>
        </p:nvSpPr>
        <p:spPr/>
        <p:txBody>
          <a:bodyPr/>
          <a:lstStyle/>
          <a:p>
            <a:pPr>
              <a:defRPr/>
            </a:pPr>
            <a:fld id="{CE614556-D930-4459-BC74-1928C4B953A6}" type="slidenum">
              <a:rPr lang="en-US" smtClean="0"/>
              <a:pPr>
                <a:defRPr/>
              </a:pPr>
              <a:t>9</a:t>
            </a:fld>
            <a:endParaRPr lang="en-US" dirty="0"/>
          </a:p>
        </p:txBody>
      </p:sp>
    </p:spTree>
    <p:extLst>
      <p:ext uri="{BB962C8B-B14F-4D97-AF65-F5344CB8AC3E}">
        <p14:creationId xmlns:p14="http://schemas.microsoft.com/office/powerpoint/2010/main" val="2097414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C8B719-47BF-464E-8BBD-0E3BDF553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7800" y="842506"/>
            <a:ext cx="6169620" cy="4262894"/>
          </a:xfrm>
          <a:prstGeom prst="rect">
            <a:avLst/>
          </a:prstGeom>
        </p:spPr>
      </p:pic>
      <p:sp>
        <p:nvSpPr>
          <p:cNvPr id="9" name="Text Placeholder 3"/>
          <p:cNvSpPr>
            <a:spLocks noGrp="1"/>
          </p:cNvSpPr>
          <p:nvPr>
            <p:ph type="body" sz="quarter" idx="10" hasCustomPrompt="1"/>
          </p:nvPr>
        </p:nvSpPr>
        <p:spPr>
          <a:xfrm>
            <a:off x="1880223" y="2135098"/>
            <a:ext cx="5317042" cy="2143363"/>
          </a:xfrm>
        </p:spPr>
        <p:txBody>
          <a:bodyPr anchor="ctr">
            <a:noAutofit/>
          </a:bodyPr>
          <a:lstStyle>
            <a:lvl1pPr marL="0" indent="0" algn="ctr">
              <a:lnSpc>
                <a:spcPct val="80000"/>
              </a:lnSpc>
              <a:buNone/>
              <a:defRPr sz="3600">
                <a:solidFill>
                  <a:schemeClr val="accent1">
                    <a:lumMod val="75000"/>
                  </a:schemeClr>
                </a:solidFill>
                <a:latin typeface="+mj-lt"/>
              </a:defRPr>
            </a:lvl1pPr>
          </a:lstStyle>
          <a:p>
            <a:pPr lvl="0"/>
            <a:r>
              <a:rPr lang="en-US" dirty="0"/>
              <a:t>CLICK TO EDIT MASTER TEXT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te Card">
    <p:spTree>
      <p:nvGrpSpPr>
        <p:cNvPr id="1" name=""/>
        <p:cNvGrpSpPr/>
        <p:nvPr/>
      </p:nvGrpSpPr>
      <p:grpSpPr>
        <a:xfrm>
          <a:off x="0" y="0"/>
          <a:ext cx="0" cy="0"/>
          <a:chOff x="0" y="0"/>
          <a:chExt cx="0" cy="0"/>
        </a:xfrm>
      </p:grpSpPr>
      <p:pic>
        <p:nvPicPr>
          <p:cNvPr id="4" name="Picture 9" descr="note_card_2.png"/>
          <p:cNvPicPr>
            <a:picLocks noChangeAspect="1"/>
          </p:cNvPicPr>
          <p:nvPr userDrawn="1"/>
        </p:nvPicPr>
        <p:blipFill>
          <a:blip r:embed="rId2" cstate="email">
            <a:lum contrast="-10000"/>
            <a:extLst>
              <a:ext uri="{28A0092B-C50C-407E-A947-70E740481C1C}">
                <a14:useLocalDpi xmlns:a14="http://schemas.microsoft.com/office/drawing/2010/main"/>
              </a:ext>
            </a:extLst>
          </a:blip>
          <a:srcRect/>
          <a:stretch>
            <a:fillRect/>
          </a:stretch>
        </p:blipFill>
        <p:spPr bwMode="auto">
          <a:xfrm>
            <a:off x="1449498" y="1752602"/>
            <a:ext cx="6245006" cy="3624265"/>
          </a:xfrm>
          <a:prstGeom prst="rect">
            <a:avLst/>
          </a:prstGeom>
          <a:noFill/>
          <a:ln w="9525">
            <a:noFill/>
            <a:miter lim="800000"/>
            <a:headEnd/>
            <a:tailEnd/>
          </a:ln>
        </p:spPr>
      </p:pic>
      <p:sp>
        <p:nvSpPr>
          <p:cNvPr id="2" name="Title 1"/>
          <p:cNvSpPr>
            <a:spLocks noGrp="1"/>
          </p:cNvSpPr>
          <p:nvPr>
            <p:ph type="title"/>
          </p:nvPr>
        </p:nvSpPr>
        <p:spPr/>
        <p:txBody>
          <a:bodyPr/>
          <a:lstStyle>
            <a:lvl1pPr>
              <a:defRPr sz="4000">
                <a:latin typeface="+mj-lt"/>
              </a:defRPr>
            </a:lvl1pPr>
          </a:lstStyle>
          <a:p>
            <a:r>
              <a:rPr lang="en-US" dirty="0"/>
              <a:t>Click to edit Master title</a:t>
            </a:r>
          </a:p>
        </p:txBody>
      </p:sp>
      <p:sp>
        <p:nvSpPr>
          <p:cNvPr id="6" name="Text Placeholder 11"/>
          <p:cNvSpPr>
            <a:spLocks noGrp="1"/>
          </p:cNvSpPr>
          <p:nvPr>
            <p:ph type="body" sz="quarter" idx="12"/>
          </p:nvPr>
        </p:nvSpPr>
        <p:spPr>
          <a:xfrm>
            <a:off x="1981200" y="2438402"/>
            <a:ext cx="5257800" cy="1851643"/>
          </a:xfrm>
        </p:spPr>
        <p:txBody>
          <a:bodyPr anchor="ctr"/>
          <a:lstStyle>
            <a:lvl1pPr marL="0" indent="0" algn="ctr">
              <a:buNone/>
              <a:defRPr>
                <a:latin typeface="+mn-lt"/>
              </a:defRPr>
            </a:lvl1pPr>
          </a:lstStyle>
          <a:p>
            <a:pPr lvl="0"/>
            <a:r>
              <a:rPr lang="en-US" dirty="0"/>
              <a:t>Click to edit Master text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Note Cards">
    <p:spTree>
      <p:nvGrpSpPr>
        <p:cNvPr id="1" name=""/>
        <p:cNvGrpSpPr/>
        <p:nvPr/>
      </p:nvGrpSpPr>
      <p:grpSpPr>
        <a:xfrm>
          <a:off x="0" y="0"/>
          <a:ext cx="0" cy="0"/>
          <a:chOff x="0" y="0"/>
          <a:chExt cx="0" cy="0"/>
        </a:xfrm>
      </p:grpSpPr>
      <p:pic>
        <p:nvPicPr>
          <p:cNvPr id="5" name="Picture 9" descr="note_card_2.png"/>
          <p:cNvPicPr>
            <a:picLocks noChangeAspect="1"/>
          </p:cNvPicPr>
          <p:nvPr userDrawn="1"/>
        </p:nvPicPr>
        <p:blipFill>
          <a:blip r:embed="rId2" cstate="email">
            <a:lum contrast="-10000"/>
            <a:extLst>
              <a:ext uri="{28A0092B-C50C-407E-A947-70E740481C1C}">
                <a14:useLocalDpi xmlns:a14="http://schemas.microsoft.com/office/drawing/2010/main"/>
              </a:ext>
            </a:extLst>
          </a:blip>
          <a:srcRect/>
          <a:stretch>
            <a:fillRect/>
          </a:stretch>
        </p:blipFill>
        <p:spPr bwMode="auto">
          <a:xfrm>
            <a:off x="376239" y="2044704"/>
            <a:ext cx="4149725" cy="3146425"/>
          </a:xfrm>
          <a:prstGeom prst="rect">
            <a:avLst/>
          </a:prstGeom>
          <a:noFill/>
          <a:ln w="9525">
            <a:noFill/>
            <a:miter lim="800000"/>
            <a:headEnd/>
            <a:tailEnd/>
          </a:ln>
        </p:spPr>
      </p:pic>
      <p:pic>
        <p:nvPicPr>
          <p:cNvPr id="7" name="Picture 10" descr="note_card_2.png"/>
          <p:cNvPicPr>
            <a:picLocks noChangeAspect="1"/>
          </p:cNvPicPr>
          <p:nvPr userDrawn="1"/>
        </p:nvPicPr>
        <p:blipFill>
          <a:blip r:embed="rId2" cstate="email">
            <a:lum contrast="-10000"/>
            <a:extLst>
              <a:ext uri="{28A0092B-C50C-407E-A947-70E740481C1C}">
                <a14:useLocalDpi xmlns:a14="http://schemas.microsoft.com/office/drawing/2010/main"/>
              </a:ext>
            </a:extLst>
          </a:blip>
          <a:srcRect/>
          <a:stretch>
            <a:fillRect/>
          </a:stretch>
        </p:blipFill>
        <p:spPr bwMode="auto">
          <a:xfrm>
            <a:off x="4756152" y="2044704"/>
            <a:ext cx="4149725" cy="3146425"/>
          </a:xfrm>
          <a:prstGeom prst="rect">
            <a:avLst/>
          </a:prstGeom>
          <a:noFill/>
          <a:ln w="9525">
            <a:noFill/>
            <a:miter lim="800000"/>
            <a:headEnd/>
            <a:tailEnd/>
          </a:ln>
        </p:spPr>
      </p:pic>
      <p:sp>
        <p:nvSpPr>
          <p:cNvPr id="2" name="Title 1"/>
          <p:cNvSpPr>
            <a:spLocks noGrp="1"/>
          </p:cNvSpPr>
          <p:nvPr>
            <p:ph type="title"/>
          </p:nvPr>
        </p:nvSpPr>
        <p:spPr/>
        <p:txBody>
          <a:bodyPr/>
          <a:lstStyle>
            <a:lvl1pPr>
              <a:defRPr sz="4000">
                <a:solidFill>
                  <a:schemeClr val="accent1">
                    <a:lumMod val="75000"/>
                  </a:schemeClr>
                </a:solidFill>
                <a:latin typeface="+mj-lt"/>
              </a:defRPr>
            </a:lvl1pPr>
          </a:lstStyle>
          <a:p>
            <a:r>
              <a:rPr lang="en-US" dirty="0"/>
              <a:t>Click to edit Master title</a:t>
            </a:r>
          </a:p>
        </p:txBody>
      </p:sp>
      <p:sp>
        <p:nvSpPr>
          <p:cNvPr id="6" name="Text Placeholder 11"/>
          <p:cNvSpPr>
            <a:spLocks noGrp="1"/>
          </p:cNvSpPr>
          <p:nvPr>
            <p:ph type="body" sz="quarter" idx="12"/>
          </p:nvPr>
        </p:nvSpPr>
        <p:spPr>
          <a:xfrm>
            <a:off x="646550" y="2397160"/>
            <a:ext cx="3579090" cy="2176136"/>
          </a:xfrm>
        </p:spPr>
        <p:txBody>
          <a:bodyPr/>
          <a:lstStyle>
            <a:lvl1pPr marL="0" indent="0">
              <a:buNone/>
              <a:defRPr>
                <a:latin typeface="+mn-lt"/>
              </a:defRPr>
            </a:lvl1pPr>
          </a:lstStyle>
          <a:p>
            <a:pPr lvl="0"/>
            <a:r>
              <a:rPr lang="en-US" dirty="0"/>
              <a:t>Click to edit Master text</a:t>
            </a:r>
          </a:p>
        </p:txBody>
      </p:sp>
      <p:sp>
        <p:nvSpPr>
          <p:cNvPr id="8" name="Text Placeholder 11"/>
          <p:cNvSpPr>
            <a:spLocks noGrp="1"/>
          </p:cNvSpPr>
          <p:nvPr>
            <p:ph type="body" sz="quarter" idx="13"/>
          </p:nvPr>
        </p:nvSpPr>
        <p:spPr>
          <a:xfrm>
            <a:off x="5026895" y="2397160"/>
            <a:ext cx="3579090" cy="2176136"/>
          </a:xfrm>
        </p:spPr>
        <p:txBody>
          <a:bodyPr/>
          <a:lstStyle>
            <a:lvl1pPr marL="0" indent="0">
              <a:buNone/>
              <a:defRPr>
                <a:latin typeface="+mn-lt"/>
              </a:defRPr>
            </a:lvl1pPr>
          </a:lstStyle>
          <a:p>
            <a:pPr lvl="0"/>
            <a:r>
              <a:rPr lang="en-US" dirty="0"/>
              <a:t>Click to edit Master text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000" dirty="0">
                <a:solidFill>
                  <a:schemeClr val="accent1">
                    <a:lumMod val="75000"/>
                  </a:schemeClr>
                </a:solidFill>
              </a:defRPr>
            </a:lvl1pPr>
          </a:lstStyle>
          <a:p>
            <a:r>
              <a:rPr lang="en-US" dirty="0"/>
              <a:t>Click to edit Master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149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Title 1"/>
          <p:cNvSpPr>
            <a:spLocks noGrp="1"/>
          </p:cNvSpPr>
          <p:nvPr>
            <p:ph type="title"/>
          </p:nvPr>
        </p:nvSpPr>
        <p:spPr>
          <a:xfrm>
            <a:off x="457200" y="274638"/>
            <a:ext cx="8229600" cy="1143000"/>
          </a:xfrm>
        </p:spPr>
        <p:txBody>
          <a:bodyPr/>
          <a:lstStyle>
            <a:lvl1pPr>
              <a:defRPr sz="4000">
                <a:solidFill>
                  <a:schemeClr val="accent1">
                    <a:lumMod val="75000"/>
                  </a:schemeClr>
                </a:solidFill>
                <a:latin typeface="+mj-lt"/>
              </a:defRPr>
            </a:lvl1pPr>
          </a:lstStyle>
          <a:p>
            <a:r>
              <a:rPr lang="en-US" dirty="0"/>
              <a:t>Click to edit Master title</a:t>
            </a:r>
          </a:p>
        </p:txBody>
      </p:sp>
      <p:sp>
        <p:nvSpPr>
          <p:cNvPr id="9" name="Content Placeholder 2"/>
          <p:cNvSpPr>
            <a:spLocks noGrp="1"/>
          </p:cNvSpPr>
          <p:nvPr>
            <p:ph sz="half" idx="1"/>
          </p:nvPr>
        </p:nvSpPr>
        <p:spPr>
          <a:xfrm>
            <a:off x="457203" y="1600201"/>
            <a:ext cx="3412270" cy="4061878"/>
          </a:xfrm>
        </p:spPr>
        <p:txBody>
          <a:bodyPr>
            <a:normAutofit/>
          </a:bodyPr>
          <a:lstStyle>
            <a:lvl1pPr marL="0" marR="0" indent="0" algn="r" defTabSz="457200" rtl="0" eaLnBrk="1" fontAlgn="base" latinLnBrk="0" hangingPunct="1">
              <a:lnSpc>
                <a:spcPct val="100000"/>
              </a:lnSpc>
              <a:spcBef>
                <a:spcPct val="20000"/>
              </a:spcBef>
              <a:spcAft>
                <a:spcPct val="0"/>
              </a:spcAft>
              <a:buClrTx/>
              <a:buSzTx/>
              <a:buFont typeface="Arial" charset="0"/>
              <a:buNone/>
              <a:tabLst/>
              <a:defRPr sz="2200">
                <a:latin typeface="Akzidenz-Grotesk Std Regular" panose="02000503030000020003" pitchFamily="2" charset="0"/>
                <a:cs typeface="Arial"/>
              </a:defRPr>
            </a:lvl1pPr>
            <a:lvl2pPr marL="457200" indent="0" algn="r">
              <a:buNone/>
              <a:defRPr sz="2400"/>
            </a:lvl2pPr>
            <a:lvl3pPr marL="914400" indent="0" algn="r">
              <a:buNone/>
              <a:defRPr sz="2000"/>
            </a:lvl3pPr>
            <a:lvl4pPr marL="1371600" indent="0" algn="r">
              <a:buNone/>
              <a:defRPr sz="1800"/>
            </a:lvl4pPr>
            <a:lvl5pPr marL="1828800" indent="0" algn="r">
              <a:buNone/>
              <a:defRPr sz="1800"/>
            </a:lvl5pPr>
            <a:lvl6pPr>
              <a:defRPr sz="1800"/>
            </a:lvl6pPr>
            <a:lvl7pPr>
              <a:defRPr sz="1800"/>
            </a:lvl7pPr>
            <a:lvl8pPr>
              <a:defRPr sz="1800"/>
            </a:lvl8pPr>
            <a:lvl9pPr>
              <a:defRPr sz="1800"/>
            </a:lvl9pPr>
          </a:lstStyle>
          <a:p>
            <a:pPr lvl="0"/>
            <a:r>
              <a:rPr lang="en-US" dirty="0"/>
              <a:t>Click to edit Master text</a:t>
            </a:r>
          </a:p>
        </p:txBody>
      </p:sp>
      <p:sp>
        <p:nvSpPr>
          <p:cNvPr id="10" name="Content Placeholder 3"/>
          <p:cNvSpPr>
            <a:spLocks noGrp="1"/>
          </p:cNvSpPr>
          <p:nvPr>
            <p:ph sz="half" idx="2"/>
          </p:nvPr>
        </p:nvSpPr>
        <p:spPr>
          <a:xfrm>
            <a:off x="3988169" y="1600204"/>
            <a:ext cx="4698633" cy="4061879"/>
          </a:xfrm>
        </p:spPr>
        <p:txBody>
          <a:bodyPr>
            <a:normAutofit/>
          </a:bodyPr>
          <a:lstStyle>
            <a:lvl1pPr marL="0" indent="0" algn="l">
              <a:buNone/>
              <a:defRPr sz="2200">
                <a:latin typeface="Akzidenz-Grotesk Std Regular" panose="02000503030000020003" pitchFamily="2" charset="0"/>
                <a:cs typeface="Arial"/>
              </a:defRPr>
            </a:lvl1pPr>
            <a:lvl2pPr marL="457200" indent="0" algn="l">
              <a:buNone/>
              <a:defRPr sz="2400"/>
            </a:lvl2pPr>
            <a:lvl3pPr marL="914400" indent="0" algn="l">
              <a:buNone/>
              <a:defRPr sz="2000"/>
            </a:lvl3pPr>
            <a:lvl4pPr marL="1371600" indent="0" algn="l">
              <a:buNone/>
              <a:defRPr sz="1800"/>
            </a:lvl4pPr>
            <a:lvl5pPr marL="1828800" indent="0" algn="l">
              <a:buNone/>
              <a:defRPr sz="1800"/>
            </a:lvl5pPr>
            <a:lvl6pPr>
              <a:defRPr sz="1800"/>
            </a:lvl6pPr>
            <a:lvl7pPr>
              <a:defRPr sz="1800"/>
            </a:lvl7pPr>
            <a:lvl8pPr>
              <a:defRPr sz="1800"/>
            </a:lvl8pPr>
            <a:lvl9pPr>
              <a:defRPr sz="1800"/>
            </a:lvl9pPr>
          </a:lstStyle>
          <a:p>
            <a:pPr lvl="0"/>
            <a:r>
              <a:rPr lang="en-US" dirty="0"/>
              <a:t>Click to edit Master text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ubse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51707CD-72A8-234E-BEBD-648E4C5B67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7800" y="842506"/>
            <a:ext cx="6169620" cy="4262894"/>
          </a:xfrm>
          <a:prstGeom prst="rect">
            <a:avLst/>
          </a:prstGeom>
        </p:spPr>
      </p:pic>
      <p:sp>
        <p:nvSpPr>
          <p:cNvPr id="9" name="Text Placeholder 3"/>
          <p:cNvSpPr>
            <a:spLocks noGrp="1"/>
          </p:cNvSpPr>
          <p:nvPr>
            <p:ph type="body" sz="quarter" idx="11" hasCustomPrompt="1"/>
          </p:nvPr>
        </p:nvSpPr>
        <p:spPr>
          <a:xfrm>
            <a:off x="2081681" y="2262949"/>
            <a:ext cx="5008098" cy="415925"/>
          </a:xfrm>
        </p:spPr>
        <p:txBody>
          <a:bodyPr>
            <a:noAutofit/>
          </a:bodyPr>
          <a:lstStyle>
            <a:lvl1pPr marL="0" indent="0" algn="ctr">
              <a:buNone/>
              <a:defRPr sz="4000" baseline="0">
                <a:solidFill>
                  <a:schemeClr val="accent1">
                    <a:lumMod val="75000"/>
                  </a:schemeClr>
                </a:solidFill>
                <a:latin typeface="+mj-lt"/>
              </a:defRPr>
            </a:lvl1pPr>
          </a:lstStyle>
          <a:p>
            <a:pPr lvl="0"/>
            <a:r>
              <a:rPr lang="en-US" dirty="0"/>
              <a:t>CLICK TO EDIT MASTER TEXT</a:t>
            </a:r>
          </a:p>
        </p:txBody>
      </p:sp>
      <p:sp>
        <p:nvSpPr>
          <p:cNvPr id="10" name="Text Placeholder 8"/>
          <p:cNvSpPr>
            <a:spLocks noGrp="1"/>
          </p:cNvSpPr>
          <p:nvPr>
            <p:ph type="body" sz="quarter" idx="13"/>
          </p:nvPr>
        </p:nvSpPr>
        <p:spPr>
          <a:xfrm>
            <a:off x="2067951" y="3429003"/>
            <a:ext cx="5008098" cy="714835"/>
          </a:xfrm>
        </p:spPr>
        <p:txBody>
          <a:bodyPr>
            <a:normAutofit/>
          </a:bodyPr>
          <a:lstStyle>
            <a:lvl1pPr marL="0" indent="0" algn="ctr">
              <a:buNone/>
              <a:defRPr sz="3200">
                <a:latin typeface="+mj-lt"/>
              </a:defRPr>
            </a:lvl1pPr>
          </a:lstStyle>
          <a:p>
            <a:pPr lvl="0"/>
            <a:r>
              <a:rPr lang="en-US" dirty="0"/>
              <a:t>Click to edit Master text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sz="4000">
                <a:solidFill>
                  <a:schemeClr val="accent1">
                    <a:lumMod val="75000"/>
                  </a:schemeClr>
                </a:solidFill>
                <a:latin typeface="+mj-lt"/>
              </a:defRPr>
            </a:lvl1pPr>
          </a:lstStyle>
          <a:p>
            <a:r>
              <a:rPr lang="en-US" dirty="0"/>
              <a:t>Click to edit Master title</a:t>
            </a:r>
          </a:p>
        </p:txBody>
      </p:sp>
      <p:sp>
        <p:nvSpPr>
          <p:cNvPr id="9" name="Text Placeholder 8"/>
          <p:cNvSpPr>
            <a:spLocks noGrp="1"/>
          </p:cNvSpPr>
          <p:nvPr>
            <p:ph type="body" sz="quarter" idx="12"/>
          </p:nvPr>
        </p:nvSpPr>
        <p:spPr>
          <a:xfrm>
            <a:off x="457200" y="1592263"/>
            <a:ext cx="8229600" cy="4089400"/>
          </a:xfrm>
        </p:spPr>
        <p:txBody>
          <a:bodyPr/>
          <a:lstStyle>
            <a:lvl1pPr>
              <a:defRPr sz="2800">
                <a:solidFill>
                  <a:schemeClr val="bg2">
                    <a:lumMod val="25000"/>
                  </a:schemeClr>
                </a:solidFill>
                <a:latin typeface="+mn-lt"/>
              </a:defRPr>
            </a:lvl1pPr>
            <a:lvl2pPr>
              <a:defRPr>
                <a:solidFill>
                  <a:schemeClr val="bg2">
                    <a:lumMod val="25000"/>
                  </a:schemeClr>
                </a:solidFill>
                <a:latin typeface="+mn-lt"/>
              </a:defRPr>
            </a:lvl2pPr>
            <a:lvl3pPr>
              <a:defRPr>
                <a:solidFill>
                  <a:schemeClr val="bg2">
                    <a:lumMod val="25000"/>
                  </a:schemeClr>
                </a:solidFill>
                <a:latin typeface="+mn-lt"/>
              </a:defRPr>
            </a:lvl3pPr>
            <a:lvl4pPr>
              <a:defRPr>
                <a:solidFill>
                  <a:schemeClr val="bg2">
                    <a:lumMod val="25000"/>
                  </a:schemeClr>
                </a:solidFill>
                <a:latin typeface="+mn-lt"/>
              </a:defRPr>
            </a:lvl4pPr>
            <a:lvl5pPr>
              <a:defRPr>
                <a:solidFill>
                  <a:schemeClr val="bg2">
                    <a:lumMod val="25000"/>
                  </a:schemeClr>
                </a:solidFill>
                <a:latin typeface="+mn-lt"/>
              </a:defRPr>
            </a:lvl5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pic>
        <p:nvPicPr>
          <p:cNvPr id="5" name="Picture 9" descr="background-border2.png"/>
          <p:cNvPicPr>
            <a:picLocks noChangeAspect="1"/>
          </p:cNvPicPr>
          <p:nvPr userDrawn="1"/>
        </p:nvPicPr>
        <p:blipFill>
          <a:blip r:embed="rId2" cstate="email">
            <a:lum contrast="-6000"/>
            <a:extLst>
              <a:ext uri="{28A0092B-C50C-407E-A947-70E740481C1C}">
                <a14:useLocalDpi xmlns:a14="http://schemas.microsoft.com/office/drawing/2010/main"/>
              </a:ext>
            </a:extLst>
          </a:blip>
          <a:srcRect/>
          <a:stretch>
            <a:fillRect/>
          </a:stretch>
        </p:blipFill>
        <p:spPr bwMode="auto">
          <a:xfrm rot="282271" flipH="1">
            <a:off x="3219452" y="1238250"/>
            <a:ext cx="5724525" cy="4541838"/>
          </a:xfrm>
          <a:prstGeom prst="rect">
            <a:avLst/>
          </a:prstGeom>
          <a:noFill/>
          <a:ln w="9525">
            <a:noFill/>
            <a:miter lim="800000"/>
            <a:headEnd/>
            <a:tailEnd/>
          </a:ln>
        </p:spPr>
      </p:pic>
      <p:sp>
        <p:nvSpPr>
          <p:cNvPr id="2" name="Title 1"/>
          <p:cNvSpPr>
            <a:spLocks noGrp="1"/>
          </p:cNvSpPr>
          <p:nvPr>
            <p:ph type="title"/>
          </p:nvPr>
        </p:nvSpPr>
        <p:spPr/>
        <p:txBody>
          <a:bodyPr/>
          <a:lstStyle>
            <a:lvl1pPr>
              <a:defRPr sz="4000">
                <a:solidFill>
                  <a:schemeClr val="accent1">
                    <a:lumMod val="75000"/>
                  </a:schemeClr>
                </a:solidFill>
                <a:latin typeface="+mj-lt"/>
              </a:defRPr>
            </a:lvl1pPr>
          </a:lstStyle>
          <a:p>
            <a:r>
              <a:rPr lang="en-US" dirty="0"/>
              <a:t>Click to edit Master title</a:t>
            </a:r>
          </a:p>
        </p:txBody>
      </p:sp>
      <p:sp>
        <p:nvSpPr>
          <p:cNvPr id="6" name="Picture Placeholder 14"/>
          <p:cNvSpPr>
            <a:spLocks noGrp="1"/>
          </p:cNvSpPr>
          <p:nvPr>
            <p:ph type="pic" sz="quarter" idx="12"/>
          </p:nvPr>
        </p:nvSpPr>
        <p:spPr>
          <a:xfrm rot="21575839">
            <a:off x="3973179" y="1880007"/>
            <a:ext cx="4301362" cy="3258324"/>
          </a:xfrm>
        </p:spPr>
        <p:txBody>
          <a:bodyPr rtlCol="0">
            <a:normAutofit/>
          </a:bodyPr>
          <a:lstStyle>
            <a:lvl1pPr marL="0" indent="0">
              <a:buNone/>
              <a:defRPr>
                <a:latin typeface="Akzidenz-Grotesk Std Regular" panose="02000503030000020003" pitchFamily="2" charset="0"/>
              </a:defRPr>
            </a:lvl1pPr>
          </a:lstStyle>
          <a:p>
            <a:pPr lvl="0"/>
            <a:r>
              <a:rPr lang="en-US" noProof="0" dirty="0"/>
              <a:t>Drag picture to placeholder or click icon to add</a:t>
            </a:r>
          </a:p>
        </p:txBody>
      </p:sp>
      <p:sp>
        <p:nvSpPr>
          <p:cNvPr id="7" name="Content Placeholder 2"/>
          <p:cNvSpPr>
            <a:spLocks noGrp="1"/>
          </p:cNvSpPr>
          <p:nvPr>
            <p:ph sz="half" idx="1"/>
          </p:nvPr>
        </p:nvSpPr>
        <p:spPr>
          <a:xfrm>
            <a:off x="457202" y="1766027"/>
            <a:ext cx="2987285" cy="3896051"/>
          </a:xfrm>
        </p:spPr>
        <p:txBody>
          <a:bodyPr/>
          <a:lstStyle>
            <a:lvl1pPr>
              <a:defRPr sz="2600">
                <a:solidFill>
                  <a:schemeClr val="bg2">
                    <a:lumMod val="25000"/>
                  </a:schemeClr>
                </a:solidFill>
                <a:latin typeface="+mn-lt"/>
              </a:defRPr>
            </a:lvl1pPr>
            <a:lvl2pPr>
              <a:defRPr sz="2400">
                <a:solidFill>
                  <a:schemeClr val="bg2">
                    <a:lumMod val="25000"/>
                  </a:schemeClr>
                </a:solidFill>
                <a:latin typeface="+mn-lt"/>
              </a:defRPr>
            </a:lvl2pPr>
            <a:lvl3pPr>
              <a:defRPr sz="2200">
                <a:solidFill>
                  <a:schemeClr val="bg2">
                    <a:lumMod val="25000"/>
                  </a:schemeClr>
                </a:solidFill>
                <a:latin typeface="+mn-lt"/>
              </a:defRPr>
            </a:lvl3pPr>
            <a:lvl4pPr>
              <a:defRPr sz="2000">
                <a:solidFill>
                  <a:schemeClr val="bg2">
                    <a:lumMod val="25000"/>
                  </a:schemeClr>
                </a:solidFill>
                <a:latin typeface="+mn-lt"/>
              </a:defRPr>
            </a:lvl4pPr>
            <a:lvl5pPr>
              <a:defRPr sz="1800">
                <a:solidFill>
                  <a:schemeClr val="bg2">
                    <a:lumMod val="25000"/>
                  </a:schemeClr>
                </a:solidFill>
                <a:latin typeface="+mn-lt"/>
              </a:defRPr>
            </a:lvl5pPr>
            <a:lvl6pPr>
              <a:defRPr sz="1800"/>
            </a:lvl6pPr>
            <a:lvl7pPr>
              <a:defRPr sz="1800"/>
            </a:lvl7pPr>
            <a:lvl8pPr>
              <a:defRPr sz="1800"/>
            </a:lvl8pPr>
            <a:lvl9pPr>
              <a:defRPr sz="1800"/>
            </a:lvl9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and Note Card">
    <p:spTree>
      <p:nvGrpSpPr>
        <p:cNvPr id="1" name=""/>
        <p:cNvGrpSpPr/>
        <p:nvPr/>
      </p:nvGrpSpPr>
      <p:grpSpPr>
        <a:xfrm>
          <a:off x="0" y="0"/>
          <a:ext cx="0" cy="0"/>
          <a:chOff x="0" y="0"/>
          <a:chExt cx="0" cy="0"/>
        </a:xfrm>
      </p:grpSpPr>
      <p:pic>
        <p:nvPicPr>
          <p:cNvPr id="5" name="Picture 9" descr="note_card_2.png"/>
          <p:cNvPicPr>
            <a:picLocks noChangeAspect="1"/>
          </p:cNvPicPr>
          <p:nvPr userDrawn="1"/>
        </p:nvPicPr>
        <p:blipFill>
          <a:blip r:embed="rId2" cstate="email">
            <a:lum contrast="-10000"/>
            <a:extLst>
              <a:ext uri="{28A0092B-C50C-407E-A947-70E740481C1C}">
                <a14:useLocalDpi xmlns:a14="http://schemas.microsoft.com/office/drawing/2010/main"/>
              </a:ext>
            </a:extLst>
          </a:blip>
          <a:srcRect/>
          <a:stretch>
            <a:fillRect/>
          </a:stretch>
        </p:blipFill>
        <p:spPr bwMode="auto">
          <a:xfrm rot="153078">
            <a:off x="4636656" y="1725491"/>
            <a:ext cx="4142670" cy="3138720"/>
          </a:xfrm>
          <a:prstGeom prst="rect">
            <a:avLst/>
          </a:prstGeom>
          <a:noFill/>
          <a:ln w="9525">
            <a:noFill/>
            <a:miter lim="800000"/>
            <a:headEnd/>
            <a:tailEnd/>
          </a:ln>
        </p:spPr>
      </p:pic>
      <p:pic>
        <p:nvPicPr>
          <p:cNvPr id="7" name="Picture 10" descr="background-border2.png"/>
          <p:cNvPicPr>
            <a:picLocks noChangeAspect="1"/>
          </p:cNvPicPr>
          <p:nvPr userDrawn="1"/>
        </p:nvPicPr>
        <p:blipFill>
          <a:blip r:embed="rId3" cstate="email">
            <a:lum contrast="-6000"/>
            <a:extLst>
              <a:ext uri="{28A0092B-C50C-407E-A947-70E740481C1C}">
                <a14:useLocalDpi xmlns:a14="http://schemas.microsoft.com/office/drawing/2010/main"/>
              </a:ext>
            </a:extLst>
          </a:blip>
          <a:srcRect/>
          <a:stretch>
            <a:fillRect/>
          </a:stretch>
        </p:blipFill>
        <p:spPr bwMode="auto">
          <a:xfrm rot="151312" flipH="1">
            <a:off x="82552" y="1481142"/>
            <a:ext cx="5272088" cy="4181475"/>
          </a:xfrm>
          <a:prstGeom prst="rect">
            <a:avLst/>
          </a:prstGeom>
          <a:noFill/>
          <a:ln w="9525">
            <a:noFill/>
            <a:miter lim="800000"/>
            <a:headEnd/>
            <a:tailEnd/>
          </a:ln>
        </p:spPr>
      </p:pic>
      <p:sp>
        <p:nvSpPr>
          <p:cNvPr id="2" name="Title 1"/>
          <p:cNvSpPr>
            <a:spLocks noGrp="1"/>
          </p:cNvSpPr>
          <p:nvPr>
            <p:ph type="title"/>
          </p:nvPr>
        </p:nvSpPr>
        <p:spPr/>
        <p:txBody>
          <a:bodyPr/>
          <a:lstStyle>
            <a:lvl1pPr>
              <a:defRPr sz="4000">
                <a:solidFill>
                  <a:schemeClr val="accent1">
                    <a:lumMod val="75000"/>
                  </a:schemeClr>
                </a:solidFill>
                <a:latin typeface="+mj-lt"/>
              </a:defRPr>
            </a:lvl1pPr>
          </a:lstStyle>
          <a:p>
            <a:r>
              <a:rPr lang="en-US" dirty="0"/>
              <a:t>Click to edit Master title</a:t>
            </a:r>
          </a:p>
        </p:txBody>
      </p:sp>
      <p:sp>
        <p:nvSpPr>
          <p:cNvPr id="6" name="Text Placeholder 8"/>
          <p:cNvSpPr>
            <a:spLocks noGrp="1"/>
          </p:cNvSpPr>
          <p:nvPr>
            <p:ph type="body" sz="quarter" idx="12"/>
          </p:nvPr>
        </p:nvSpPr>
        <p:spPr>
          <a:xfrm rot="153078">
            <a:off x="5021174" y="2393512"/>
            <a:ext cx="3277857" cy="2047006"/>
          </a:xfrm>
        </p:spPr>
        <p:txBody>
          <a:bodyPr>
            <a:noAutofit/>
          </a:bodyPr>
          <a:lstStyle>
            <a:lvl1pPr marL="0" indent="0">
              <a:buNone/>
              <a:defRPr sz="2000" baseline="0">
                <a:solidFill>
                  <a:srgbClr val="313231"/>
                </a:solidFill>
                <a:latin typeface="+mj-lt"/>
              </a:defRPr>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 to edit Master text</a:t>
            </a:r>
          </a:p>
        </p:txBody>
      </p:sp>
      <p:sp>
        <p:nvSpPr>
          <p:cNvPr id="8" name="Picture Placeholder 14"/>
          <p:cNvSpPr>
            <a:spLocks noGrp="1"/>
          </p:cNvSpPr>
          <p:nvPr>
            <p:ph type="pic" sz="quarter" idx="13"/>
          </p:nvPr>
        </p:nvSpPr>
        <p:spPr>
          <a:xfrm rot="21444880">
            <a:off x="772582" y="2048709"/>
            <a:ext cx="3960428" cy="2986050"/>
          </a:xfrm>
        </p:spPr>
        <p:txBody>
          <a:bodyPr rtlCol="0">
            <a:normAutofit/>
          </a:bodyPr>
          <a:lstStyle>
            <a:lvl1pPr marL="0">
              <a:buNone/>
              <a:defRPr>
                <a:latin typeface="Akzidenz-Grotesk Std Regular" panose="02000503030000020003" pitchFamily="2" charset="0"/>
              </a:defRPr>
            </a:lvl1pPr>
          </a:lstStyle>
          <a:p>
            <a:pPr lvl="0"/>
            <a:r>
              <a:rPr lang="en-US" noProof="0" dirty="0"/>
              <a:t>Drag picture to placeholder or click icon to add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C1A6F-4C2B-45F6-ADC8-BEDAADD72AD4}"/>
              </a:ext>
            </a:extLst>
          </p:cNvPr>
          <p:cNvSpPr>
            <a:spLocks noGrp="1"/>
          </p:cNvSpPr>
          <p:nvPr>
            <p:ph type="title"/>
          </p:nvPr>
        </p:nvSpPr>
        <p:spPr/>
        <p:txBody>
          <a:bodyPr/>
          <a:lstStyle>
            <a:lvl1pPr>
              <a:defRPr sz="4000">
                <a:solidFill>
                  <a:schemeClr val="accent1">
                    <a:lumMod val="75000"/>
                  </a:schemeClr>
                </a:solidFill>
              </a:defRPr>
            </a:lvl1pPr>
          </a:lstStyle>
          <a:p>
            <a:r>
              <a:rPr lang="en-US" dirty="0"/>
              <a:t>Click to edit Master title style</a:t>
            </a:r>
            <a:endParaRPr lang="en-AU" dirty="0"/>
          </a:p>
        </p:txBody>
      </p:sp>
      <p:pic>
        <p:nvPicPr>
          <p:cNvPr id="4" name="Picture 10" descr="background-border2.png">
            <a:extLst>
              <a:ext uri="{FF2B5EF4-FFF2-40B4-BE49-F238E27FC236}">
                <a16:creationId xmlns:a16="http://schemas.microsoft.com/office/drawing/2014/main" id="{A53CE796-864B-4BC2-82EA-51DDE6471523}"/>
              </a:ext>
            </a:extLst>
          </p:cNvPr>
          <p:cNvPicPr>
            <a:picLocks noChangeAspect="1"/>
          </p:cNvPicPr>
          <p:nvPr userDrawn="1"/>
        </p:nvPicPr>
        <p:blipFill>
          <a:blip r:embed="rId2" cstate="email">
            <a:lum contrast="-6000"/>
            <a:extLst>
              <a:ext uri="{28A0092B-C50C-407E-A947-70E740481C1C}">
                <a14:useLocalDpi xmlns:a14="http://schemas.microsoft.com/office/drawing/2010/main"/>
              </a:ext>
            </a:extLst>
          </a:blip>
          <a:srcRect/>
          <a:stretch>
            <a:fillRect/>
          </a:stretch>
        </p:blipFill>
        <p:spPr bwMode="auto">
          <a:xfrm rot="151312" flipH="1">
            <a:off x="82552" y="1481142"/>
            <a:ext cx="5272088" cy="4181475"/>
          </a:xfrm>
          <a:prstGeom prst="rect">
            <a:avLst/>
          </a:prstGeom>
          <a:noFill/>
          <a:ln w="9525">
            <a:noFill/>
            <a:miter lim="800000"/>
            <a:headEnd/>
            <a:tailEnd/>
          </a:ln>
        </p:spPr>
      </p:pic>
      <p:sp>
        <p:nvSpPr>
          <p:cNvPr id="3" name="Picture Placeholder 14">
            <a:extLst>
              <a:ext uri="{FF2B5EF4-FFF2-40B4-BE49-F238E27FC236}">
                <a16:creationId xmlns:a16="http://schemas.microsoft.com/office/drawing/2014/main" id="{71280F67-5B35-4B5B-8777-F76931DE69CD}"/>
              </a:ext>
            </a:extLst>
          </p:cNvPr>
          <p:cNvSpPr>
            <a:spLocks noGrp="1"/>
          </p:cNvSpPr>
          <p:nvPr>
            <p:ph type="pic" sz="quarter" idx="13"/>
          </p:nvPr>
        </p:nvSpPr>
        <p:spPr>
          <a:xfrm rot="21444880">
            <a:off x="772582" y="2048709"/>
            <a:ext cx="3960428" cy="2986050"/>
          </a:xfrm>
        </p:spPr>
        <p:txBody>
          <a:bodyPr rtlCol="0">
            <a:normAutofit/>
          </a:bodyPr>
          <a:lstStyle>
            <a:lvl1pPr marL="0">
              <a:buNone/>
              <a:defRPr>
                <a:latin typeface="Akzidenz-Grotesk Std Regular" panose="02000503030000020003" pitchFamily="2" charset="0"/>
              </a:defRPr>
            </a:lvl1pPr>
          </a:lstStyle>
          <a:p>
            <a:pPr lvl="0"/>
            <a:r>
              <a:rPr lang="en-US" noProof="0" dirty="0"/>
              <a:t>Drag picture to placeholder or click icon to add</a:t>
            </a:r>
          </a:p>
        </p:txBody>
      </p:sp>
      <p:pic>
        <p:nvPicPr>
          <p:cNvPr id="5" name="Picture 10" descr="background-border2.png">
            <a:extLst>
              <a:ext uri="{FF2B5EF4-FFF2-40B4-BE49-F238E27FC236}">
                <a16:creationId xmlns:a16="http://schemas.microsoft.com/office/drawing/2014/main" id="{9C68F880-B1E5-4D52-B9D1-9A3B97FD6CC7}"/>
              </a:ext>
            </a:extLst>
          </p:cNvPr>
          <p:cNvPicPr>
            <a:picLocks noChangeAspect="1"/>
          </p:cNvPicPr>
          <p:nvPr userDrawn="1"/>
        </p:nvPicPr>
        <p:blipFill>
          <a:blip r:embed="rId2" cstate="email">
            <a:lum contrast="-6000"/>
            <a:extLst>
              <a:ext uri="{28A0092B-C50C-407E-A947-70E740481C1C}">
                <a14:useLocalDpi xmlns:a14="http://schemas.microsoft.com/office/drawing/2010/main"/>
              </a:ext>
            </a:extLst>
          </a:blip>
          <a:srcRect/>
          <a:stretch>
            <a:fillRect/>
          </a:stretch>
        </p:blipFill>
        <p:spPr bwMode="auto">
          <a:xfrm rot="151312" flipH="1">
            <a:off x="3782473" y="1866564"/>
            <a:ext cx="5272088" cy="4181475"/>
          </a:xfrm>
          <a:prstGeom prst="rect">
            <a:avLst/>
          </a:prstGeom>
          <a:noFill/>
          <a:ln w="9525">
            <a:noFill/>
            <a:miter lim="800000"/>
            <a:headEnd/>
            <a:tailEnd/>
          </a:ln>
        </p:spPr>
      </p:pic>
      <p:sp>
        <p:nvSpPr>
          <p:cNvPr id="6" name="Picture Placeholder 14">
            <a:extLst>
              <a:ext uri="{FF2B5EF4-FFF2-40B4-BE49-F238E27FC236}">
                <a16:creationId xmlns:a16="http://schemas.microsoft.com/office/drawing/2014/main" id="{042B7C94-BF89-40F0-A726-C7457433F3DB}"/>
              </a:ext>
            </a:extLst>
          </p:cNvPr>
          <p:cNvSpPr>
            <a:spLocks noGrp="1"/>
          </p:cNvSpPr>
          <p:nvPr>
            <p:ph type="pic" sz="quarter" idx="14"/>
          </p:nvPr>
        </p:nvSpPr>
        <p:spPr>
          <a:xfrm rot="21444880">
            <a:off x="4500757" y="2464274"/>
            <a:ext cx="3960428" cy="2986050"/>
          </a:xfrm>
        </p:spPr>
        <p:txBody>
          <a:bodyPr rtlCol="0">
            <a:normAutofit/>
          </a:bodyPr>
          <a:lstStyle>
            <a:lvl1pPr marL="0">
              <a:buNone/>
              <a:defRPr>
                <a:latin typeface="Akzidenz-Grotesk Std Regular" panose="02000503030000020003" pitchFamily="2" charset="0"/>
              </a:defRPr>
            </a:lvl1pPr>
          </a:lstStyle>
          <a:p>
            <a:pPr lvl="0"/>
            <a:r>
              <a:rPr lang="en-US" noProof="0" dirty="0"/>
              <a:t>Drag picture to placeholder or click icon to add</a:t>
            </a:r>
          </a:p>
        </p:txBody>
      </p:sp>
    </p:spTree>
    <p:extLst>
      <p:ext uri="{BB962C8B-B14F-4D97-AF65-F5344CB8AC3E}">
        <p14:creationId xmlns:p14="http://schemas.microsoft.com/office/powerpoint/2010/main" val="3381633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rz Image">
    <p:spTree>
      <p:nvGrpSpPr>
        <p:cNvPr id="1" name=""/>
        <p:cNvGrpSpPr/>
        <p:nvPr/>
      </p:nvGrpSpPr>
      <p:grpSpPr>
        <a:xfrm>
          <a:off x="0" y="0"/>
          <a:ext cx="0" cy="0"/>
          <a:chOff x="0" y="0"/>
          <a:chExt cx="0" cy="0"/>
        </a:xfrm>
      </p:grpSpPr>
      <p:pic>
        <p:nvPicPr>
          <p:cNvPr id="4" name="Picture 9" descr="background-border2.png"/>
          <p:cNvPicPr>
            <a:picLocks noChangeAspect="1"/>
          </p:cNvPicPr>
          <p:nvPr userDrawn="1"/>
        </p:nvPicPr>
        <p:blipFill>
          <a:blip r:embed="rId2" cstate="email">
            <a:lum contrast="-6000"/>
            <a:extLst>
              <a:ext uri="{28A0092B-C50C-407E-A947-70E740481C1C}">
                <a14:useLocalDpi xmlns:a14="http://schemas.microsoft.com/office/drawing/2010/main"/>
              </a:ext>
            </a:extLst>
          </a:blip>
          <a:srcRect/>
          <a:stretch>
            <a:fillRect/>
          </a:stretch>
        </p:blipFill>
        <p:spPr bwMode="auto">
          <a:xfrm rot="281056" flipH="1">
            <a:off x="1423988" y="1192217"/>
            <a:ext cx="6153150" cy="4879975"/>
          </a:xfrm>
          <a:prstGeom prst="rect">
            <a:avLst/>
          </a:prstGeom>
          <a:noFill/>
          <a:ln w="9525">
            <a:noFill/>
            <a:miter lim="800000"/>
            <a:headEnd/>
            <a:tailEnd/>
          </a:ln>
        </p:spPr>
      </p:pic>
      <p:sp>
        <p:nvSpPr>
          <p:cNvPr id="2" name="Title 1"/>
          <p:cNvSpPr>
            <a:spLocks noGrp="1"/>
          </p:cNvSpPr>
          <p:nvPr>
            <p:ph type="title"/>
          </p:nvPr>
        </p:nvSpPr>
        <p:spPr/>
        <p:txBody>
          <a:bodyPr/>
          <a:lstStyle>
            <a:lvl1pPr>
              <a:defRPr sz="4000">
                <a:solidFill>
                  <a:schemeClr val="accent1">
                    <a:lumMod val="75000"/>
                  </a:schemeClr>
                </a:solidFill>
                <a:latin typeface="+mj-lt"/>
              </a:defRPr>
            </a:lvl1pPr>
          </a:lstStyle>
          <a:p>
            <a:r>
              <a:rPr lang="en-US" dirty="0"/>
              <a:t>Click to edit Master title</a:t>
            </a:r>
          </a:p>
        </p:txBody>
      </p:sp>
      <p:sp>
        <p:nvSpPr>
          <p:cNvPr id="6" name="Picture Placeholder 14"/>
          <p:cNvSpPr>
            <a:spLocks noGrp="1"/>
          </p:cNvSpPr>
          <p:nvPr>
            <p:ph type="pic" sz="quarter" idx="12"/>
          </p:nvPr>
        </p:nvSpPr>
        <p:spPr>
          <a:xfrm>
            <a:off x="2256373" y="1881275"/>
            <a:ext cx="4566426" cy="3456028"/>
          </a:xfrm>
        </p:spPr>
        <p:txBody>
          <a:bodyPr rtlCol="0">
            <a:normAutofit/>
          </a:bodyPr>
          <a:lstStyle>
            <a:lvl1pPr marL="0" indent="0">
              <a:buNone/>
              <a:defRPr>
                <a:latin typeface="Akzidenz-Grotesk Std Regular" panose="02000503030000020003" pitchFamily="2" charset="0"/>
              </a:defRPr>
            </a:lvl1pPr>
          </a:lstStyle>
          <a:p>
            <a:pPr lvl="0"/>
            <a:r>
              <a:rPr lang="en-US" noProof="0" dirty="0"/>
              <a:t>Drag picture to placeholder or click icon to add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Image">
    <p:spTree>
      <p:nvGrpSpPr>
        <p:cNvPr id="1" name=""/>
        <p:cNvGrpSpPr/>
        <p:nvPr/>
      </p:nvGrpSpPr>
      <p:grpSpPr>
        <a:xfrm>
          <a:off x="0" y="0"/>
          <a:ext cx="0" cy="0"/>
          <a:chOff x="0" y="0"/>
          <a:chExt cx="0" cy="0"/>
        </a:xfrm>
      </p:grpSpPr>
      <p:pic>
        <p:nvPicPr>
          <p:cNvPr id="4" name="Picture 9" descr="Photo_border_sq.psd"/>
          <p:cNvPicPr>
            <a:picLocks noChangeAspect="1"/>
          </p:cNvPicPr>
          <p:nvPr userDrawn="1"/>
        </p:nvPicPr>
        <p:blipFill>
          <a:blip r:embed="rId2" cstate="email">
            <a:lum contrast="-6000"/>
            <a:extLst>
              <a:ext uri="{28A0092B-C50C-407E-A947-70E740481C1C}">
                <a14:useLocalDpi xmlns:a14="http://schemas.microsoft.com/office/drawing/2010/main"/>
              </a:ext>
            </a:extLst>
          </a:blip>
          <a:srcRect/>
          <a:stretch>
            <a:fillRect/>
          </a:stretch>
        </p:blipFill>
        <p:spPr bwMode="auto">
          <a:xfrm>
            <a:off x="2405065" y="1352550"/>
            <a:ext cx="4740275" cy="454818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chemeClr val="accent1">
                    <a:lumMod val="75000"/>
                  </a:schemeClr>
                </a:solidFill>
                <a:latin typeface="+mj-lt"/>
              </a:defRPr>
            </a:lvl1pPr>
          </a:lstStyle>
          <a:p>
            <a:r>
              <a:rPr lang="en-US" dirty="0"/>
              <a:t>Click to edit Master title</a:t>
            </a:r>
          </a:p>
        </p:txBody>
      </p:sp>
      <p:sp>
        <p:nvSpPr>
          <p:cNvPr id="6" name="Picture Placeholder 14"/>
          <p:cNvSpPr>
            <a:spLocks noGrp="1"/>
          </p:cNvSpPr>
          <p:nvPr>
            <p:ph type="pic" sz="quarter" idx="12"/>
          </p:nvPr>
        </p:nvSpPr>
        <p:spPr>
          <a:xfrm rot="21575839">
            <a:off x="2892842" y="1824092"/>
            <a:ext cx="3474426" cy="3489183"/>
          </a:xfrm>
          <a:ln>
            <a:noFill/>
          </a:ln>
        </p:spPr>
        <p:txBody>
          <a:bodyPr rtlCol="0">
            <a:normAutofit/>
          </a:bodyPr>
          <a:lstStyle>
            <a:lvl1pPr marL="0">
              <a:buNone/>
              <a:defRPr>
                <a:latin typeface="Akzidenz-Grotesk Std Regular" panose="02000503030000020003" pitchFamily="2" charset="0"/>
              </a:defRPr>
            </a:lvl1pPr>
          </a:lstStyle>
          <a:p>
            <a:pPr lvl="0"/>
            <a:r>
              <a:rPr lang="en-US" noProof="0" dirty="0"/>
              <a:t>Drag picture to placeholder or click icon to add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A5E3779-7A19-1C45-A30C-DF22098DC9ED}"/>
              </a:ext>
            </a:extLst>
          </p:cNvPr>
          <p:cNvGrpSpPr/>
          <p:nvPr userDrawn="1"/>
        </p:nvGrpSpPr>
        <p:grpSpPr>
          <a:xfrm>
            <a:off x="8153401" y="6096002"/>
            <a:ext cx="460479" cy="460479"/>
            <a:chOff x="4770117" y="603512"/>
            <a:chExt cx="2834640" cy="2834640"/>
          </a:xfrm>
          <a:effectLst>
            <a:outerShdw blurRad="50800" dist="38100" dir="2700000" sx="99000" sy="99000" algn="tl" rotWithShape="0">
              <a:prstClr val="black">
                <a:alpha val="40000"/>
              </a:prstClr>
            </a:outerShdw>
          </a:effectLst>
        </p:grpSpPr>
        <p:sp>
          <p:nvSpPr>
            <p:cNvPr id="9" name="Oval 8">
              <a:extLst>
                <a:ext uri="{FF2B5EF4-FFF2-40B4-BE49-F238E27FC236}">
                  <a16:creationId xmlns:a16="http://schemas.microsoft.com/office/drawing/2014/main" id="{7A331851-3FD3-BF48-B515-5E241AF74C4E}"/>
                </a:ext>
              </a:extLst>
            </p:cNvPr>
            <p:cNvSpPr/>
            <p:nvPr/>
          </p:nvSpPr>
          <p:spPr>
            <a:xfrm>
              <a:off x="4770117" y="603512"/>
              <a:ext cx="2834640" cy="2834640"/>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10" name="Graphic 9">
              <a:extLst>
                <a:ext uri="{FF2B5EF4-FFF2-40B4-BE49-F238E27FC236}">
                  <a16:creationId xmlns:a16="http://schemas.microsoft.com/office/drawing/2014/main" id="{4B268F77-BFDE-1048-9537-FFC6081D893F}"/>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253941" y="853967"/>
              <a:ext cx="1871166" cy="2174271"/>
            </a:xfrm>
            <a:prstGeom prst="rect">
              <a:avLst/>
            </a:prstGeom>
          </p:spPr>
        </p:pic>
      </p:grpSp>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3075" name="Text Placeholder 2"/>
          <p:cNvSpPr>
            <a:spLocks noGrp="1"/>
          </p:cNvSpPr>
          <p:nvPr>
            <p:ph type="body" idx="1"/>
          </p:nvPr>
        </p:nvSpPr>
        <p:spPr bwMode="auto">
          <a:xfrm>
            <a:off x="457200" y="1600203"/>
            <a:ext cx="8229600" cy="4081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p:nvCxnSpPr>
        <p:spPr>
          <a:xfrm flipH="1">
            <a:off x="457200" y="5916613"/>
            <a:ext cx="8229600" cy="0"/>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5" name="Rectangle 4">
            <a:extLst>
              <a:ext uri="{FF2B5EF4-FFF2-40B4-BE49-F238E27FC236}">
                <a16:creationId xmlns:a16="http://schemas.microsoft.com/office/drawing/2014/main" id="{63ADA637-0686-4828-8F77-CAAAC4752683}"/>
              </a:ext>
            </a:extLst>
          </p:cNvPr>
          <p:cNvSpPr/>
          <p:nvPr userDrawn="1"/>
        </p:nvSpPr>
        <p:spPr>
          <a:xfrm>
            <a:off x="457202" y="6151564"/>
            <a:ext cx="5327151" cy="568232"/>
          </a:xfrm>
          <a:prstGeom prst="rect">
            <a:avLst/>
          </a:prstGeom>
        </p:spPr>
        <p:txBody>
          <a:bodyPr wrap="square">
            <a:spAutoFit/>
          </a:bodyPr>
          <a:lstStyle/>
          <a:p>
            <a:pPr>
              <a:lnSpc>
                <a:spcPct val="107000"/>
              </a:lnSpc>
              <a:spcAft>
                <a:spcPts val="800"/>
              </a:spcAft>
            </a:pPr>
            <a:r>
              <a:rPr lang="en-NZ" sz="1800" b="1" spc="75" dirty="0">
                <a:solidFill>
                  <a:srgbClr val="5A5A5A"/>
                </a:solidFill>
                <a:effectLst/>
                <a:latin typeface="Calibri" panose="020F0502020204030204" pitchFamily="34" charset="0"/>
                <a:ea typeface="Times New Roman" panose="02020603050405020304" pitchFamily="18" charset="0"/>
                <a:cs typeface="Times New Roman" panose="02020603050405020304" pitchFamily="18" charset="0"/>
              </a:rPr>
              <a:t>Business Continuity and Resilience Workshop</a:t>
            </a:r>
            <a:endParaRPr lang="en-AU" sz="1800" spc="75" dirty="0">
              <a:solidFill>
                <a:srgbClr val="5A5A5A"/>
              </a:solidFill>
              <a:effectLst/>
              <a:latin typeface="Calibri" panose="020F0502020204030204" pitchFamily="34" charset="0"/>
              <a:ea typeface="Times New Roman" panose="02020603050405020304" pitchFamily="18" charset="0"/>
              <a:cs typeface="Times New Roman" panose="02020603050405020304" pitchFamily="18" charset="0"/>
            </a:endParaRPr>
          </a:p>
          <a:p>
            <a:pPr>
              <a:spcAft>
                <a:spcPts val="0"/>
              </a:spcAft>
              <a:tabLst>
                <a:tab pos="2865755" algn="ctr"/>
                <a:tab pos="5731510" algn="r"/>
              </a:tabLst>
            </a:pPr>
            <a:r>
              <a:rPr lang="en-NZ" sz="500" dirty="0">
                <a:effectLst/>
                <a:latin typeface="Calibri" panose="020F0502020204030204" pitchFamily="34" charset="0"/>
                <a:ea typeface="Calibri" panose="020F0502020204030204" pitchFamily="34" charset="0"/>
                <a:cs typeface="Times New Roman" panose="02020603050405020304" pitchFamily="18" charset="0"/>
              </a:rPr>
              <a:t>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4491" r:id="rId1"/>
    <p:sldLayoutId id="2147484488" r:id="rId2"/>
    <p:sldLayoutId id="2147484492" r:id="rId3"/>
    <p:sldLayoutId id="2147484489" r:id="rId4"/>
    <p:sldLayoutId id="2147484494" r:id="rId5"/>
    <p:sldLayoutId id="2147484495" r:id="rId6"/>
    <p:sldLayoutId id="2147484521" r:id="rId7"/>
    <p:sldLayoutId id="2147484497" r:id="rId8"/>
    <p:sldLayoutId id="2147484498" r:id="rId9"/>
    <p:sldLayoutId id="2147484499" r:id="rId10"/>
    <p:sldLayoutId id="2147484500" r:id="rId11"/>
    <p:sldLayoutId id="2147484502" r:id="rId12"/>
    <p:sldLayoutId id="2147484516" r:id="rId13"/>
  </p:sldLayoutIdLst>
  <p:hf sldNum="0" hdr="0" ftr="0" dt="0"/>
  <p:txStyles>
    <p:titleStyle>
      <a:lvl1pPr algn="l" defTabSz="457200" rtl="0" eaLnBrk="0" fontAlgn="base" hangingPunct="0">
        <a:spcBef>
          <a:spcPct val="0"/>
        </a:spcBef>
        <a:spcAft>
          <a:spcPct val="0"/>
        </a:spcAft>
        <a:defRPr sz="4000" kern="1200">
          <a:solidFill>
            <a:schemeClr val="accent1">
              <a:lumMod val="75000"/>
            </a:schemeClr>
          </a:solidFill>
          <a:latin typeface="+mj-lt"/>
          <a:ea typeface="Geneva" charset="0"/>
          <a:cs typeface="Arial"/>
        </a:defRPr>
      </a:lvl1pPr>
      <a:lvl2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2pPr>
      <a:lvl3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3pPr>
      <a:lvl4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4pPr>
      <a:lvl5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5pPr>
      <a:lvl6pPr marL="457200" algn="ctr" defTabSz="457200" rtl="0" fontAlgn="base">
        <a:spcBef>
          <a:spcPct val="0"/>
        </a:spcBef>
        <a:spcAft>
          <a:spcPct val="0"/>
        </a:spcAft>
        <a:defRPr sz="3200">
          <a:solidFill>
            <a:srgbClr val="ED1B2E"/>
          </a:solidFill>
          <a:latin typeface="Arial" charset="0"/>
          <a:ea typeface="Geneva" charset="0"/>
        </a:defRPr>
      </a:lvl6pPr>
      <a:lvl7pPr marL="914400" algn="ctr" defTabSz="457200" rtl="0" fontAlgn="base">
        <a:spcBef>
          <a:spcPct val="0"/>
        </a:spcBef>
        <a:spcAft>
          <a:spcPct val="0"/>
        </a:spcAft>
        <a:defRPr sz="3200">
          <a:solidFill>
            <a:srgbClr val="ED1B2E"/>
          </a:solidFill>
          <a:latin typeface="Arial" charset="0"/>
          <a:ea typeface="Geneva" charset="0"/>
        </a:defRPr>
      </a:lvl7pPr>
      <a:lvl8pPr marL="1371600" algn="ctr" defTabSz="457200" rtl="0" fontAlgn="base">
        <a:spcBef>
          <a:spcPct val="0"/>
        </a:spcBef>
        <a:spcAft>
          <a:spcPct val="0"/>
        </a:spcAft>
        <a:defRPr sz="3200">
          <a:solidFill>
            <a:srgbClr val="ED1B2E"/>
          </a:solidFill>
          <a:latin typeface="Arial" charset="0"/>
          <a:ea typeface="Geneva" charset="0"/>
        </a:defRPr>
      </a:lvl8pPr>
      <a:lvl9pPr marL="1828800" algn="ctr" defTabSz="457200" rtl="0" fontAlgn="base">
        <a:spcBef>
          <a:spcPct val="0"/>
        </a:spcBef>
        <a:spcAft>
          <a:spcPct val="0"/>
        </a:spcAft>
        <a:defRPr sz="3200">
          <a:solidFill>
            <a:srgbClr val="ED1B2E"/>
          </a:solidFill>
          <a:latin typeface="Arial" charset="0"/>
          <a:ea typeface="Geneva" charset="0"/>
        </a:defRPr>
      </a:lvl9pPr>
    </p:titleStyle>
    <p:bodyStyle>
      <a:lvl1pPr marL="342900" indent="-342900" algn="l" defTabSz="457200" rtl="0" eaLnBrk="0" fontAlgn="base" hangingPunct="0">
        <a:spcBef>
          <a:spcPct val="20000"/>
        </a:spcBef>
        <a:spcAft>
          <a:spcPct val="0"/>
        </a:spcAft>
        <a:buClr>
          <a:srgbClr val="ED1B2E"/>
        </a:buClr>
        <a:buSzPct val="75000"/>
        <a:buFont typeface="Wingdings" pitchFamily="2" charset="2"/>
        <a:buChar char="§"/>
        <a:defRPr sz="2800" kern="1200">
          <a:solidFill>
            <a:schemeClr val="bg2">
              <a:lumMod val="25000"/>
            </a:schemeClr>
          </a:solidFill>
          <a:latin typeface="+mn-lt"/>
          <a:ea typeface="Geneva" charset="0"/>
          <a:cs typeface="Arial"/>
        </a:defRPr>
      </a:lvl1pPr>
      <a:lvl2pPr marL="742950" indent="-285750" algn="l" defTabSz="457200" rtl="0" eaLnBrk="0" fontAlgn="base" hangingPunct="0">
        <a:spcBef>
          <a:spcPct val="20000"/>
        </a:spcBef>
        <a:spcAft>
          <a:spcPct val="0"/>
        </a:spcAft>
        <a:buClr>
          <a:srgbClr val="ED1B2E"/>
        </a:buClr>
        <a:buSzPct val="75000"/>
        <a:buFont typeface="Wingdings" pitchFamily="2" charset="2"/>
        <a:buChar char="§"/>
        <a:defRPr sz="2400" kern="1200">
          <a:solidFill>
            <a:schemeClr val="bg2">
              <a:lumMod val="25000"/>
            </a:schemeClr>
          </a:solidFill>
          <a:latin typeface="+mn-lt"/>
          <a:ea typeface="Geneva" charset="0"/>
          <a:cs typeface="Arial"/>
        </a:defRPr>
      </a:lvl2pPr>
      <a:lvl3pPr marL="1143000" indent="-228600" algn="l" defTabSz="457200" rtl="0" eaLnBrk="0" fontAlgn="base" hangingPunct="0">
        <a:spcBef>
          <a:spcPct val="20000"/>
        </a:spcBef>
        <a:spcAft>
          <a:spcPct val="0"/>
        </a:spcAft>
        <a:buClr>
          <a:srgbClr val="ED1B2E"/>
        </a:buClr>
        <a:buSzPct val="75000"/>
        <a:buFont typeface="Wingdings" pitchFamily="2" charset="2"/>
        <a:buChar char="§"/>
        <a:defRPr sz="2200" kern="1200">
          <a:solidFill>
            <a:schemeClr val="bg2">
              <a:lumMod val="25000"/>
            </a:schemeClr>
          </a:solidFill>
          <a:latin typeface="+mn-lt"/>
          <a:ea typeface="Geneva" charset="0"/>
          <a:cs typeface="Arial"/>
        </a:defRPr>
      </a:lvl3pPr>
      <a:lvl4pPr marL="1600200" indent="-228600" algn="l" defTabSz="457200" rtl="0" eaLnBrk="0" fontAlgn="base" hangingPunct="0">
        <a:spcBef>
          <a:spcPct val="20000"/>
        </a:spcBef>
        <a:spcAft>
          <a:spcPct val="0"/>
        </a:spcAft>
        <a:buClr>
          <a:srgbClr val="ED1B2E"/>
        </a:buClr>
        <a:buSzPct val="75000"/>
        <a:buFont typeface="Wingdings" pitchFamily="2" charset="2"/>
        <a:buChar char="§"/>
        <a:defRPr sz="2000" kern="1200">
          <a:solidFill>
            <a:schemeClr val="bg2">
              <a:lumMod val="25000"/>
            </a:schemeClr>
          </a:solidFill>
          <a:latin typeface="+mn-lt"/>
          <a:ea typeface="Geneva" charset="0"/>
          <a:cs typeface="Arial"/>
        </a:defRPr>
      </a:lvl4pPr>
      <a:lvl5pPr marL="2057400" indent="-228600" algn="l" defTabSz="457200" rtl="0" eaLnBrk="0" fontAlgn="base" hangingPunct="0">
        <a:spcBef>
          <a:spcPct val="20000"/>
        </a:spcBef>
        <a:spcAft>
          <a:spcPct val="0"/>
        </a:spcAft>
        <a:buClr>
          <a:srgbClr val="ED1B2E"/>
        </a:buClr>
        <a:buSzPct val="75000"/>
        <a:buFont typeface="Wingdings" pitchFamily="2" charset="2"/>
        <a:buChar char="§"/>
        <a:defRPr kern="1200">
          <a:solidFill>
            <a:schemeClr val="bg2">
              <a:lumMod val="25000"/>
            </a:schemeClr>
          </a:solidFill>
          <a:latin typeface="+mn-lt"/>
          <a:ea typeface="Geneva"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3cu.be/sharerfb"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sv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71.png"/><Relationship Id="rId5" Type="http://schemas.openxmlformats.org/officeDocument/2006/relationships/image" Target="../media/image70.svg"/><Relationship Id="rId4" Type="http://schemas.openxmlformats.org/officeDocument/2006/relationships/image" Target="../media/image69.png"/><Relationship Id="rId9" Type="http://schemas.openxmlformats.org/officeDocument/2006/relationships/image" Target="../media/image74.svg"/></Relationships>
</file>

<file path=ppt/slides/_rels/slide4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jpe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g"/><Relationship Id="rId10" Type="http://schemas.openxmlformats.org/officeDocument/2006/relationships/image" Target="../media/image26.jpeg"/><Relationship Id="rId4" Type="http://schemas.openxmlformats.org/officeDocument/2006/relationships/image" Target="../media/image20.gif"/><Relationship Id="rId9" Type="http://schemas.openxmlformats.org/officeDocument/2006/relationships/image" Target="../media/image25.jpg"/><Relationship Id="rId14" Type="http://schemas.openxmlformats.org/officeDocument/2006/relationships/image" Target="../media/image3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0.png"/><Relationship Id="rId3" Type="http://schemas.openxmlformats.org/officeDocument/2006/relationships/image" Target="../media/image32.jpeg"/><Relationship Id="rId7" Type="http://schemas.microsoft.com/office/2007/relationships/hdphoto" Target="../media/hdphoto1.wdp"/><Relationship Id="rId12"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jpeg"/><Relationship Id="rId15" Type="http://schemas.openxmlformats.org/officeDocument/2006/relationships/image" Target="../media/image41.jpe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jpeg"/><Relationship Id="rId1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Text Placeholder 1"/>
          <p:cNvSpPr>
            <a:spLocks noGrp="1"/>
          </p:cNvSpPr>
          <p:nvPr>
            <p:ph type="body" sz="quarter" idx="10"/>
          </p:nvPr>
        </p:nvSpPr>
        <p:spPr/>
        <p:txBody>
          <a:bodyPr/>
          <a:lstStyle/>
          <a:p>
            <a:r>
              <a:rPr lang="en-US" dirty="0">
                <a:solidFill>
                  <a:schemeClr val="bg2">
                    <a:lumMod val="25000"/>
                  </a:schemeClr>
                </a:solidFill>
              </a:rPr>
              <a:t>Business Preparedness and Resilience Workshop</a:t>
            </a:r>
          </a:p>
        </p:txBody>
      </p:sp>
      <p:cxnSp>
        <p:nvCxnSpPr>
          <p:cNvPr id="4" name="Straight Connector 3">
            <a:extLst>
              <a:ext uri="{FF2B5EF4-FFF2-40B4-BE49-F238E27FC236}">
                <a16:creationId xmlns:a16="http://schemas.microsoft.com/office/drawing/2014/main" id="{A7624CFA-EFCC-4FCF-A7AB-EFF2940C5CB8}"/>
              </a:ext>
            </a:extLst>
          </p:cNvPr>
          <p:cNvCxnSpPr/>
          <p:nvPr/>
        </p:nvCxnSpPr>
        <p:spPr>
          <a:xfrm>
            <a:off x="2179320" y="3962400"/>
            <a:ext cx="4526280" cy="0"/>
          </a:xfrm>
          <a:prstGeom prst="line">
            <a:avLst/>
          </a:prstGeom>
          <a:ln w="76200">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sp>
        <p:nvSpPr>
          <p:cNvPr id="2" name="Rectangle 1">
            <a:extLst>
              <a:ext uri="{FF2B5EF4-FFF2-40B4-BE49-F238E27FC236}">
                <a16:creationId xmlns:a16="http://schemas.microsoft.com/office/drawing/2014/main" id="{16B7E403-B192-4628-AD16-4DFDCA2A0AD3}"/>
              </a:ext>
            </a:extLst>
          </p:cNvPr>
          <p:cNvSpPr/>
          <p:nvPr/>
        </p:nvSpPr>
        <p:spPr>
          <a:xfrm>
            <a:off x="381000" y="5229859"/>
            <a:ext cx="8305800" cy="707886"/>
          </a:xfrm>
          <a:prstGeom prst="rect">
            <a:avLst/>
          </a:prstGeom>
        </p:spPr>
        <p:txBody>
          <a:bodyPr wrap="square">
            <a:spAutoFit/>
          </a:bodyPr>
          <a:lstStyle/>
          <a:p>
            <a:pPr>
              <a:spcAft>
                <a:spcPts val="0"/>
              </a:spcAft>
            </a:pPr>
            <a:r>
              <a:rPr lang="en-US" sz="1000" i="1" dirty="0">
                <a:solidFill>
                  <a:schemeClr val="bg1">
                    <a:lumMod val="50000"/>
                  </a:schemeClr>
                </a:solidFill>
                <a:latin typeface="Calibri" panose="020F0502020204030204" pitchFamily="34" charset="0"/>
                <a:ea typeface="Calibri" panose="020F0502020204030204" pitchFamily="34" charset="0"/>
              </a:rPr>
              <a:t>This workshop was created as part of the Business Preparedness Initiative, developed by the Global Disaster Preparedness Center (GDPC) which is hosted by the American Red Cross in partnership with the International Federation of Red Cross and Red Crescent Societies.  </a:t>
            </a:r>
            <a:endParaRPr lang="en-AU" sz="1000" i="1" dirty="0">
              <a:solidFill>
                <a:schemeClr val="bg1">
                  <a:lumMod val="50000"/>
                </a:schemeClr>
              </a:solidFill>
              <a:latin typeface="Calibri" panose="020F0502020204030204" pitchFamily="34" charset="0"/>
              <a:ea typeface="Calibri" panose="020F0502020204030204" pitchFamily="34" charset="0"/>
            </a:endParaRPr>
          </a:p>
          <a:p>
            <a:pPr>
              <a:spcAft>
                <a:spcPts val="0"/>
              </a:spcAft>
            </a:pPr>
            <a:r>
              <a:rPr lang="en-US" sz="1000" i="1" dirty="0">
                <a:solidFill>
                  <a:schemeClr val="bg1">
                    <a:lumMod val="50000"/>
                  </a:schemeClr>
                </a:solidFill>
                <a:latin typeface="Calibri" panose="020F0502020204030204" pitchFamily="34" charset="0"/>
                <a:ea typeface="Calibri" panose="020F0502020204030204" pitchFamily="34" charset="0"/>
              </a:rPr>
              <a:t> </a:t>
            </a:r>
            <a:endParaRPr lang="en-AU" sz="1000" i="1" dirty="0">
              <a:solidFill>
                <a:schemeClr val="bg1">
                  <a:lumMod val="50000"/>
                </a:schemeClr>
              </a:solidFill>
              <a:latin typeface="Calibri" panose="020F0502020204030204" pitchFamily="34" charset="0"/>
              <a:ea typeface="Calibri" panose="020F0502020204030204" pitchFamily="34" charset="0"/>
            </a:endParaRPr>
          </a:p>
          <a:p>
            <a:pPr>
              <a:spcAft>
                <a:spcPts val="0"/>
              </a:spcAft>
            </a:pPr>
            <a:r>
              <a:rPr lang="en-US" sz="1000" i="1" dirty="0">
                <a:solidFill>
                  <a:schemeClr val="bg1">
                    <a:lumMod val="50000"/>
                  </a:schemeClr>
                </a:solidFill>
                <a:latin typeface="Calibri" panose="020F0502020204030204" pitchFamily="34" charset="0"/>
                <a:ea typeface="Calibri" panose="020F0502020204030204" pitchFamily="34" charset="0"/>
              </a:rPr>
              <a:t>The GDPC would like to acknowledge and thank Resilient Organisations Ltd. for their substantial contribution to the technical content of the workshop.</a:t>
            </a:r>
            <a:endParaRPr lang="en-AU" sz="1000" i="1" dirty="0">
              <a:solidFill>
                <a:schemeClr val="bg1">
                  <a:lumMod val="50000"/>
                </a:schemeClr>
              </a:solidFill>
              <a:latin typeface="Calibri" panose="020F0502020204030204" pitchFamily="34" charset="0"/>
              <a:ea typeface="Calibri" panose="020F0502020204030204" pitchFamily="34" charset="0"/>
            </a:endParaRPr>
          </a:p>
        </p:txBody>
      </p:sp>
      <p:sp>
        <p:nvSpPr>
          <p:cNvPr id="11" name="TextBox 10">
            <a:extLst>
              <a:ext uri="{FF2B5EF4-FFF2-40B4-BE49-F238E27FC236}">
                <a16:creationId xmlns:a16="http://schemas.microsoft.com/office/drawing/2014/main" id="{74CD705C-6F55-B349-B664-22955AC464F4}"/>
              </a:ext>
            </a:extLst>
          </p:cNvPr>
          <p:cNvSpPr txBox="1"/>
          <p:nvPr/>
        </p:nvSpPr>
        <p:spPr>
          <a:xfrm>
            <a:off x="2090059" y="1554480"/>
            <a:ext cx="184731" cy="369332"/>
          </a:xfrm>
          <a:prstGeom prst="rect">
            <a:avLst/>
          </a:prstGeom>
          <a:noFill/>
        </p:spPr>
        <p:txBody>
          <a:bodyPr wrap="none" rtlCol="0">
            <a:spAutoFit/>
          </a:bodyPr>
          <a:lstStyle/>
          <a:p>
            <a:endParaRPr lang="en-US" dirty="0"/>
          </a:p>
        </p:txBody>
      </p:sp>
      <p:pic>
        <p:nvPicPr>
          <p:cNvPr id="15" name="Picture 14">
            <a:extLst>
              <a:ext uri="{FF2B5EF4-FFF2-40B4-BE49-F238E27FC236}">
                <a16:creationId xmlns:a16="http://schemas.microsoft.com/office/drawing/2014/main" id="{70FAF48C-FA89-5548-9D37-07CE595B50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0400" y="5978950"/>
            <a:ext cx="2895600" cy="74755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Placeholder 1"/>
          <p:cNvSpPr>
            <a:spLocks noGrp="1"/>
          </p:cNvSpPr>
          <p:nvPr>
            <p:ph type="body" sz="quarter" idx="11"/>
          </p:nvPr>
        </p:nvSpPr>
        <p:spPr>
          <a:xfrm>
            <a:off x="2067951" y="2451726"/>
            <a:ext cx="5008098" cy="1359728"/>
          </a:xfrm>
        </p:spPr>
        <p:txBody>
          <a:bodyPr/>
          <a:lstStyle/>
          <a:p>
            <a:pPr eaLnBrk="1" hangingPunct="1">
              <a:lnSpc>
                <a:spcPct val="110000"/>
              </a:lnSpc>
            </a:pPr>
            <a:r>
              <a:rPr lang="en-US" dirty="0">
                <a:ea typeface="Geneva" pitchFamily="-127" charset="-128"/>
                <a:cs typeface="Arial" pitchFamily="34" charset="0"/>
              </a:rPr>
              <a:t>ASSESSING YOUR OWN BUSINESS RESILIENCE</a:t>
            </a:r>
          </a:p>
        </p:txBody>
      </p:sp>
    </p:spTree>
    <p:extLst>
      <p:ext uri="{BB962C8B-B14F-4D97-AF65-F5344CB8AC3E}">
        <p14:creationId xmlns:p14="http://schemas.microsoft.com/office/powerpoint/2010/main" val="1248429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 these situations</a:t>
            </a:r>
          </a:p>
        </p:txBody>
      </p:sp>
      <p:graphicFrame>
        <p:nvGraphicFramePr>
          <p:cNvPr id="8" name="Diagram 7">
            <a:extLst>
              <a:ext uri="{FF2B5EF4-FFF2-40B4-BE49-F238E27FC236}">
                <a16:creationId xmlns:a16="http://schemas.microsoft.com/office/drawing/2014/main" id="{B0273D2A-1E6F-44B2-88F6-94AC04AFA538}"/>
              </a:ext>
            </a:extLst>
          </p:cNvPr>
          <p:cNvGraphicFramePr/>
          <p:nvPr>
            <p:extLst>
              <p:ext uri="{D42A27DB-BD31-4B8C-83A1-F6EECF244321}">
                <p14:modId xmlns:p14="http://schemas.microsoft.com/office/powerpoint/2010/main" val="3431363223"/>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5579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priorities </a:t>
            </a:r>
          </a:p>
        </p:txBody>
      </p:sp>
      <p:sp>
        <p:nvSpPr>
          <p:cNvPr id="6" name="Text Placeholder 5">
            <a:extLst>
              <a:ext uri="{FF2B5EF4-FFF2-40B4-BE49-F238E27FC236}">
                <a16:creationId xmlns:a16="http://schemas.microsoft.com/office/drawing/2014/main" id="{E72D0ACE-A7A6-7E4A-A6A3-A97866DE56EA}"/>
              </a:ext>
            </a:extLst>
          </p:cNvPr>
          <p:cNvSpPr>
            <a:spLocks noGrp="1"/>
          </p:cNvSpPr>
          <p:nvPr>
            <p:ph type="body" sz="quarter" idx="12"/>
          </p:nvPr>
        </p:nvSpPr>
        <p:spPr>
          <a:xfrm>
            <a:off x="4533899" y="891858"/>
            <a:ext cx="4353500" cy="4546600"/>
          </a:xfrm>
        </p:spPr>
        <p:txBody>
          <a:bodyPr/>
          <a:lstStyle/>
          <a:p>
            <a:pPr marL="0" indent="0">
              <a:buNone/>
            </a:pPr>
            <a:endParaRPr lang="en-US" sz="1400" dirty="0"/>
          </a:p>
          <a:p>
            <a:r>
              <a:rPr lang="en-US" dirty="0"/>
              <a:t>Reduce the possibility of some crises occurring.</a:t>
            </a:r>
          </a:p>
          <a:p>
            <a:r>
              <a:rPr lang="en-US" dirty="0"/>
              <a:t>Reduce the impacts (and costs) of a crisis.</a:t>
            </a:r>
          </a:p>
          <a:p>
            <a:r>
              <a:rPr lang="en-US" dirty="0"/>
              <a:t>Be ready to respond appropriately (and easily) to any crisis.</a:t>
            </a:r>
          </a:p>
          <a:p>
            <a:r>
              <a:rPr lang="en-US" dirty="0"/>
              <a:t>Be able to recover and adapt after a crisis.</a:t>
            </a:r>
          </a:p>
          <a:p>
            <a:pPr marL="0" indent="0">
              <a:buNone/>
            </a:pPr>
            <a:endParaRPr lang="en-US" dirty="0"/>
          </a:p>
          <a:p>
            <a:endParaRPr lang="en-US" dirty="0"/>
          </a:p>
        </p:txBody>
      </p:sp>
      <p:grpSp>
        <p:nvGrpSpPr>
          <p:cNvPr id="4" name="Group 3">
            <a:extLst>
              <a:ext uri="{FF2B5EF4-FFF2-40B4-BE49-F238E27FC236}">
                <a16:creationId xmlns:a16="http://schemas.microsoft.com/office/drawing/2014/main" id="{E6FBC50E-9346-4E59-A4D4-5AD08DC24B53}"/>
              </a:ext>
            </a:extLst>
          </p:cNvPr>
          <p:cNvGrpSpPr/>
          <p:nvPr/>
        </p:nvGrpSpPr>
        <p:grpSpPr>
          <a:xfrm>
            <a:off x="533400" y="1699393"/>
            <a:ext cx="3592894" cy="3592894"/>
            <a:chOff x="691877" y="1336183"/>
            <a:chExt cx="3592894" cy="3592894"/>
          </a:xfrm>
        </p:grpSpPr>
        <p:sp>
          <p:nvSpPr>
            <p:cNvPr id="5" name="Oval 4">
              <a:extLst>
                <a:ext uri="{FF2B5EF4-FFF2-40B4-BE49-F238E27FC236}">
                  <a16:creationId xmlns:a16="http://schemas.microsoft.com/office/drawing/2014/main" id="{35A20F4F-25ED-432F-B1E4-19AD13BACFA1}"/>
                </a:ext>
              </a:extLst>
            </p:cNvPr>
            <p:cNvSpPr/>
            <p:nvPr/>
          </p:nvSpPr>
          <p:spPr>
            <a:xfrm>
              <a:off x="691877" y="1336183"/>
              <a:ext cx="3592894" cy="3592894"/>
            </a:xfrm>
            <a:prstGeom prst="ellipse">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	</a:t>
              </a:r>
            </a:p>
          </p:txBody>
        </p:sp>
        <p:sp>
          <p:nvSpPr>
            <p:cNvPr id="7" name="Rectangle 6">
              <a:extLst>
                <a:ext uri="{FF2B5EF4-FFF2-40B4-BE49-F238E27FC236}">
                  <a16:creationId xmlns:a16="http://schemas.microsoft.com/office/drawing/2014/main" id="{8D480A8D-6B5A-4ED4-A943-7E0A17C30078}"/>
                </a:ext>
              </a:extLst>
            </p:cNvPr>
            <p:cNvSpPr/>
            <p:nvPr/>
          </p:nvSpPr>
          <p:spPr>
            <a:xfrm>
              <a:off x="930576" y="2075190"/>
              <a:ext cx="3168047" cy="2308324"/>
            </a:xfrm>
            <a:prstGeom prst="rect">
              <a:avLst/>
            </a:prstGeom>
          </p:spPr>
          <p:txBody>
            <a:bodyPr wrap="square">
              <a:spAutoFit/>
            </a:bodyPr>
            <a:lstStyle/>
            <a:p>
              <a:pPr algn="ctr"/>
              <a:r>
                <a:rPr lang="en-US" sz="2400" dirty="0">
                  <a:latin typeface="+mn-lt"/>
                </a:rPr>
                <a:t>TO ENSURE YOUR   ORGANISATION IS ABLE TO </a:t>
              </a:r>
              <a:r>
                <a:rPr lang="en-US" sz="2400" dirty="0">
                  <a:solidFill>
                    <a:schemeClr val="accent1">
                      <a:lumMod val="75000"/>
                    </a:schemeClr>
                  </a:solidFill>
                  <a:latin typeface="+mn-lt"/>
                </a:rPr>
                <a:t>SURVIVE</a:t>
              </a:r>
              <a:r>
                <a:rPr lang="en-US" sz="2400" dirty="0">
                  <a:latin typeface="+mn-lt"/>
                </a:rPr>
                <a:t> A CRISIS AND </a:t>
              </a:r>
              <a:r>
                <a:rPr lang="en-US" sz="2400" dirty="0">
                  <a:solidFill>
                    <a:schemeClr val="accent1">
                      <a:lumMod val="75000"/>
                    </a:schemeClr>
                  </a:solidFill>
                  <a:latin typeface="+mn-lt"/>
                </a:rPr>
                <a:t>THRIVE</a:t>
              </a:r>
              <a:r>
                <a:rPr lang="en-US" sz="2400" dirty="0">
                  <a:solidFill>
                    <a:schemeClr val="accent1"/>
                  </a:solidFill>
                  <a:latin typeface="+mn-lt"/>
                </a:rPr>
                <a:t> </a:t>
              </a:r>
              <a:r>
                <a:rPr lang="en-US" sz="2400" dirty="0">
                  <a:latin typeface="+mn-lt"/>
                </a:rPr>
                <a:t>IN A WORLD </a:t>
              </a:r>
              <a:br>
                <a:rPr lang="en-US" sz="2400" dirty="0">
                  <a:latin typeface="+mn-lt"/>
                </a:rPr>
              </a:br>
              <a:r>
                <a:rPr lang="en-US" sz="2400" dirty="0">
                  <a:latin typeface="+mn-lt"/>
                </a:rPr>
                <a:t>OF UNCERTAINTY</a:t>
              </a:r>
            </a:p>
          </p:txBody>
        </p:sp>
      </p:grpSp>
    </p:spTree>
    <p:extLst>
      <p:ext uri="{BB962C8B-B14F-4D97-AF65-F5344CB8AC3E}">
        <p14:creationId xmlns:p14="http://schemas.microsoft.com/office/powerpoint/2010/main" val="1224915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auto">
          <a:xfrm>
            <a:off x="457200" y="274638"/>
            <a:ext cx="8229600" cy="1143000"/>
          </a:xfrm>
          <a:prstGeom prst="rect">
            <a:avLst/>
          </a:prstGeom>
          <a:noFill/>
          <a:ln w="9525">
            <a:noFill/>
            <a:miter lim="800000"/>
            <a:headEnd/>
            <a:tailEnd/>
          </a:ln>
        </p:spPr>
        <p:txBody>
          <a:bodyPr wrap="square" anchor="ctr">
            <a:normAutofit/>
          </a:bodyPr>
          <a:lstStyle/>
          <a:p>
            <a:r>
              <a:rPr lang="en-US" dirty="0"/>
              <a:t>Resilience baseline</a:t>
            </a:r>
          </a:p>
        </p:txBody>
      </p:sp>
      <p:pic>
        <p:nvPicPr>
          <p:cNvPr id="3" name="Picture 2" descr="A screenshot of a cell phone&#10;&#10;Description automatically generated">
            <a:extLst>
              <a:ext uri="{FF2B5EF4-FFF2-40B4-BE49-F238E27FC236}">
                <a16:creationId xmlns:a16="http://schemas.microsoft.com/office/drawing/2014/main" id="{27650FDD-C3B2-4C29-BB9E-082745691D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56373" y="2045290"/>
            <a:ext cx="4566426" cy="3128001"/>
          </a:xfrm>
          <a:prstGeom prst="rect">
            <a:avLst/>
          </a:prstGeom>
          <a:noFill/>
        </p:spPr>
      </p:pic>
    </p:spTree>
    <p:extLst>
      <p:ext uri="{BB962C8B-B14F-4D97-AF65-F5344CB8AC3E}">
        <p14:creationId xmlns:p14="http://schemas.microsoft.com/office/powerpoint/2010/main" val="1313433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1"/>
          </p:nvPr>
        </p:nvSpPr>
        <p:spPr/>
        <p:txBody>
          <a:bodyPr/>
          <a:lstStyle/>
          <a:p>
            <a:r>
              <a:rPr lang="en-NZ" dirty="0"/>
              <a:t>BUSINESS CONTINUITY PLANNING</a:t>
            </a:r>
          </a:p>
        </p:txBody>
      </p:sp>
      <p:sp>
        <p:nvSpPr>
          <p:cNvPr id="5" name="Text Placeholder 4">
            <a:extLst>
              <a:ext uri="{FF2B5EF4-FFF2-40B4-BE49-F238E27FC236}">
                <a16:creationId xmlns:a16="http://schemas.microsoft.com/office/drawing/2014/main" id="{1FF3BA6F-A1A7-4596-A578-3D5104531606}"/>
              </a:ext>
            </a:extLst>
          </p:cNvPr>
          <p:cNvSpPr>
            <a:spLocks noGrp="1"/>
          </p:cNvSpPr>
          <p:nvPr>
            <p:ph type="body" sz="quarter" idx="13"/>
          </p:nvPr>
        </p:nvSpPr>
        <p:spPr>
          <a:xfrm>
            <a:off x="2081681" y="3786418"/>
            <a:ext cx="5008098" cy="937982"/>
          </a:xfrm>
        </p:spPr>
        <p:txBody>
          <a:bodyPr>
            <a:noAutofit/>
          </a:bodyPr>
          <a:lstStyle/>
          <a:p>
            <a:r>
              <a:rPr lang="en-NZ" sz="2800" dirty="0"/>
              <a:t>Managing your risks</a:t>
            </a:r>
          </a:p>
        </p:txBody>
      </p:sp>
    </p:spTree>
    <p:extLst>
      <p:ext uri="{BB962C8B-B14F-4D97-AF65-F5344CB8AC3E}">
        <p14:creationId xmlns:p14="http://schemas.microsoft.com/office/powerpoint/2010/main" val="1912743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6CAA9-968D-4FD9-9CD2-B104B639B323}"/>
              </a:ext>
            </a:extLst>
          </p:cNvPr>
          <p:cNvSpPr>
            <a:spLocks noGrp="1"/>
          </p:cNvSpPr>
          <p:nvPr>
            <p:ph type="title"/>
          </p:nvPr>
        </p:nvSpPr>
        <p:spPr/>
        <p:txBody>
          <a:bodyPr/>
          <a:lstStyle/>
          <a:p>
            <a:r>
              <a:rPr lang="en-NZ" dirty="0"/>
              <a:t>Basic aims and principles</a:t>
            </a:r>
          </a:p>
        </p:txBody>
      </p:sp>
      <p:sp>
        <p:nvSpPr>
          <p:cNvPr id="3" name="Text Placeholder 2">
            <a:extLst>
              <a:ext uri="{FF2B5EF4-FFF2-40B4-BE49-F238E27FC236}">
                <a16:creationId xmlns:a16="http://schemas.microsoft.com/office/drawing/2014/main" id="{CE1F7551-F336-4887-8115-6C59F720DD78}"/>
              </a:ext>
            </a:extLst>
          </p:cNvPr>
          <p:cNvSpPr>
            <a:spLocks noGrp="1"/>
          </p:cNvSpPr>
          <p:nvPr>
            <p:ph type="body" sz="quarter" idx="12"/>
          </p:nvPr>
        </p:nvSpPr>
        <p:spPr/>
        <p:txBody>
          <a:bodyPr/>
          <a:lstStyle/>
          <a:p>
            <a:pPr marL="0" indent="0">
              <a:buNone/>
            </a:pPr>
            <a:r>
              <a:rPr lang="en-NZ" b="1" dirty="0">
                <a:solidFill>
                  <a:schemeClr val="bg1">
                    <a:lumMod val="50000"/>
                  </a:schemeClr>
                </a:solidFill>
              </a:rPr>
              <a:t>Start your Business Continuity Plan with a basic principles statement that: </a:t>
            </a:r>
          </a:p>
          <a:p>
            <a:pPr marL="0" indent="0">
              <a:buNone/>
            </a:pPr>
            <a:r>
              <a:rPr lang="en-NZ" dirty="0"/>
              <a:t>•	Reflects the </a:t>
            </a:r>
            <a:r>
              <a:rPr lang="en-NZ" dirty="0">
                <a:solidFill>
                  <a:schemeClr val="accent1">
                    <a:lumMod val="75000"/>
                  </a:schemeClr>
                </a:solidFill>
              </a:rPr>
              <a:t>core aim </a:t>
            </a:r>
            <a:r>
              <a:rPr lang="en-NZ" dirty="0"/>
              <a:t>of the plan.</a:t>
            </a:r>
          </a:p>
          <a:p>
            <a:pPr marL="0" indent="0">
              <a:buNone/>
            </a:pPr>
            <a:r>
              <a:rPr lang="en-NZ" dirty="0"/>
              <a:t>•	Helps </a:t>
            </a:r>
            <a:r>
              <a:rPr lang="en-NZ" dirty="0">
                <a:solidFill>
                  <a:schemeClr val="tx1"/>
                </a:solidFill>
              </a:rPr>
              <a:t>any user </a:t>
            </a:r>
            <a:r>
              <a:rPr lang="en-NZ" dirty="0"/>
              <a:t>of the document </a:t>
            </a:r>
            <a:r>
              <a:rPr lang="en-NZ" dirty="0">
                <a:solidFill>
                  <a:schemeClr val="accent1">
                    <a:lumMod val="75000"/>
                  </a:schemeClr>
                </a:solidFill>
              </a:rPr>
              <a:t>understand how to 	act </a:t>
            </a:r>
            <a:r>
              <a:rPr lang="en-NZ" dirty="0"/>
              <a:t>even if the specific event they are facing is not 	covered in the document.</a:t>
            </a:r>
          </a:p>
          <a:p>
            <a:pPr marL="0" indent="0">
              <a:buNone/>
            </a:pPr>
            <a:r>
              <a:rPr lang="en-NZ" dirty="0"/>
              <a:t>•	States in general terms </a:t>
            </a:r>
            <a:r>
              <a:rPr lang="en-NZ" dirty="0">
                <a:solidFill>
                  <a:schemeClr val="accent1">
                    <a:lumMod val="75000"/>
                  </a:schemeClr>
                </a:solidFill>
              </a:rPr>
              <a:t>who is responsible </a:t>
            </a:r>
            <a:r>
              <a:rPr lang="en-NZ" dirty="0"/>
              <a:t>for any 	required emergency response.</a:t>
            </a:r>
          </a:p>
          <a:p>
            <a:pPr marL="0" indent="0">
              <a:buNone/>
            </a:pPr>
            <a:endParaRPr lang="en-NZ" dirty="0"/>
          </a:p>
        </p:txBody>
      </p:sp>
    </p:spTree>
    <p:extLst>
      <p:ext uri="{BB962C8B-B14F-4D97-AF65-F5344CB8AC3E}">
        <p14:creationId xmlns:p14="http://schemas.microsoft.com/office/powerpoint/2010/main" val="1585183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707CB0F-33B5-499E-B27D-C8AD8072CB96}"/>
              </a:ext>
            </a:extLst>
          </p:cNvPr>
          <p:cNvSpPr txBox="1">
            <a:spLocks/>
          </p:cNvSpPr>
          <p:nvPr/>
        </p:nvSpPr>
        <p:spPr bwMode="auto">
          <a:xfrm>
            <a:off x="419100" y="337539"/>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457200" rtl="0" eaLnBrk="0" fontAlgn="base" hangingPunct="0">
              <a:spcBef>
                <a:spcPct val="0"/>
              </a:spcBef>
              <a:spcAft>
                <a:spcPct val="0"/>
              </a:spcAft>
              <a:defRPr sz="4000" kern="1200">
                <a:solidFill>
                  <a:schemeClr val="accent1">
                    <a:lumMod val="75000"/>
                  </a:schemeClr>
                </a:solidFill>
                <a:latin typeface="+mj-lt"/>
                <a:ea typeface="Geneva" charset="0"/>
                <a:cs typeface="Arial"/>
              </a:defRPr>
            </a:lvl1pPr>
            <a:lvl2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2pPr>
            <a:lvl3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3pPr>
            <a:lvl4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4pPr>
            <a:lvl5pPr algn="ctr" defTabSz="457200" rtl="0" eaLnBrk="0" fontAlgn="base" hangingPunct="0">
              <a:spcBef>
                <a:spcPct val="0"/>
              </a:spcBef>
              <a:spcAft>
                <a:spcPct val="0"/>
              </a:spcAft>
              <a:defRPr sz="3200">
                <a:solidFill>
                  <a:srgbClr val="ED1B2E"/>
                </a:solidFill>
                <a:latin typeface="Arial" charset="0"/>
                <a:ea typeface="Geneva" charset="0"/>
                <a:cs typeface="Arial" pitchFamily="34" charset="0"/>
              </a:defRPr>
            </a:lvl5pPr>
            <a:lvl6pPr marL="457200" algn="ctr" defTabSz="457200" rtl="0" fontAlgn="base">
              <a:spcBef>
                <a:spcPct val="0"/>
              </a:spcBef>
              <a:spcAft>
                <a:spcPct val="0"/>
              </a:spcAft>
              <a:defRPr sz="3200">
                <a:solidFill>
                  <a:srgbClr val="ED1B2E"/>
                </a:solidFill>
                <a:latin typeface="Arial" charset="0"/>
                <a:ea typeface="Geneva" charset="0"/>
              </a:defRPr>
            </a:lvl6pPr>
            <a:lvl7pPr marL="914400" algn="ctr" defTabSz="457200" rtl="0" fontAlgn="base">
              <a:spcBef>
                <a:spcPct val="0"/>
              </a:spcBef>
              <a:spcAft>
                <a:spcPct val="0"/>
              </a:spcAft>
              <a:defRPr sz="3200">
                <a:solidFill>
                  <a:srgbClr val="ED1B2E"/>
                </a:solidFill>
                <a:latin typeface="Arial" charset="0"/>
                <a:ea typeface="Geneva" charset="0"/>
              </a:defRPr>
            </a:lvl7pPr>
            <a:lvl8pPr marL="1371600" algn="ctr" defTabSz="457200" rtl="0" fontAlgn="base">
              <a:spcBef>
                <a:spcPct val="0"/>
              </a:spcBef>
              <a:spcAft>
                <a:spcPct val="0"/>
              </a:spcAft>
              <a:defRPr sz="3200">
                <a:solidFill>
                  <a:srgbClr val="ED1B2E"/>
                </a:solidFill>
                <a:latin typeface="Arial" charset="0"/>
                <a:ea typeface="Geneva" charset="0"/>
              </a:defRPr>
            </a:lvl8pPr>
            <a:lvl9pPr marL="1828800" algn="ctr" defTabSz="457200" rtl="0" fontAlgn="base">
              <a:spcBef>
                <a:spcPct val="0"/>
              </a:spcBef>
              <a:spcAft>
                <a:spcPct val="0"/>
              </a:spcAft>
              <a:defRPr sz="3200">
                <a:solidFill>
                  <a:srgbClr val="ED1B2E"/>
                </a:solidFill>
                <a:latin typeface="Arial" charset="0"/>
                <a:ea typeface="Geneva" charset="0"/>
              </a:defRPr>
            </a:lvl9pPr>
          </a:lstStyle>
          <a:p>
            <a:r>
              <a:rPr lang="en-US" dirty="0"/>
              <a:t>Essentials of the Operation </a:t>
            </a:r>
          </a:p>
        </p:txBody>
      </p:sp>
      <p:sp>
        <p:nvSpPr>
          <p:cNvPr id="8" name="Rectangle 7">
            <a:extLst>
              <a:ext uri="{FF2B5EF4-FFF2-40B4-BE49-F238E27FC236}">
                <a16:creationId xmlns:a16="http://schemas.microsoft.com/office/drawing/2014/main" id="{8A406879-F3F2-4A54-B653-0F3C640F0D7B}"/>
              </a:ext>
            </a:extLst>
          </p:cNvPr>
          <p:cNvSpPr/>
          <p:nvPr/>
        </p:nvSpPr>
        <p:spPr>
          <a:xfrm>
            <a:off x="1524000" y="9045714"/>
            <a:ext cx="6553201" cy="707886"/>
          </a:xfrm>
          <a:prstGeom prst="rect">
            <a:avLst/>
          </a:prstGeom>
        </p:spPr>
        <p:txBody>
          <a:bodyPr wrap="square">
            <a:spAutoFit/>
          </a:bodyPr>
          <a:lstStyle/>
          <a:p>
            <a:r>
              <a:rPr lang="en-NZ" sz="2000" i="1" dirty="0">
                <a:latin typeface="Calibri" panose="020F0502020204030204" pitchFamily="34" charset="0"/>
                <a:cs typeface="Calibri" panose="020F0502020204030204" pitchFamily="34" charset="0"/>
              </a:rPr>
              <a:t>TIP:  Often, not everything that is done within an organisation is crucial in the first few days and weeks following an crisis</a:t>
            </a:r>
          </a:p>
        </p:txBody>
      </p:sp>
      <p:sp>
        <p:nvSpPr>
          <p:cNvPr id="14" name="Text Placeholder 4">
            <a:extLst>
              <a:ext uri="{FF2B5EF4-FFF2-40B4-BE49-F238E27FC236}">
                <a16:creationId xmlns:a16="http://schemas.microsoft.com/office/drawing/2014/main" id="{E647726B-AFD6-4E14-8B17-BF0F7A1012D3}"/>
              </a:ext>
            </a:extLst>
          </p:cNvPr>
          <p:cNvSpPr>
            <a:spLocks noGrp="1"/>
          </p:cNvSpPr>
          <p:nvPr>
            <p:ph type="body" sz="quarter" idx="12"/>
          </p:nvPr>
        </p:nvSpPr>
        <p:spPr/>
        <p:txBody>
          <a:bodyPr/>
          <a:lstStyle/>
          <a:p>
            <a:r>
              <a:rPr lang="en-NZ" sz="2800" dirty="0">
                <a:latin typeface="Calibri" panose="020F0502020204030204" pitchFamily="34" charset="0"/>
                <a:cs typeface="Calibri" panose="020F0502020204030204" pitchFamily="34" charset="0"/>
              </a:rPr>
              <a:t>What is </a:t>
            </a:r>
            <a:r>
              <a:rPr lang="en-NZ" sz="2800" dirty="0">
                <a:solidFill>
                  <a:schemeClr val="accent1">
                    <a:lumMod val="75000"/>
                  </a:schemeClr>
                </a:solidFill>
                <a:latin typeface="Calibri" panose="020F0502020204030204" pitchFamily="34" charset="0"/>
                <a:cs typeface="Calibri" panose="020F0502020204030204" pitchFamily="34" charset="0"/>
              </a:rPr>
              <a:t>essential </a:t>
            </a:r>
            <a:br>
              <a:rPr lang="en-NZ" sz="2800" dirty="0">
                <a:solidFill>
                  <a:schemeClr val="accent1"/>
                </a:solidFill>
                <a:latin typeface="Calibri" panose="020F0502020204030204" pitchFamily="34" charset="0"/>
                <a:cs typeface="Calibri" panose="020F0502020204030204" pitchFamily="34" charset="0"/>
              </a:rPr>
            </a:br>
            <a:r>
              <a:rPr lang="en-NZ" sz="2800" dirty="0">
                <a:latin typeface="Calibri" panose="020F0502020204030204" pitchFamily="34" charset="0"/>
                <a:cs typeface="Calibri" panose="020F0502020204030204" pitchFamily="34" charset="0"/>
              </a:rPr>
              <a:t>to keep your organisation going?</a:t>
            </a:r>
          </a:p>
        </p:txBody>
      </p:sp>
      <p:sp>
        <p:nvSpPr>
          <p:cNvPr id="20" name="Picture Placeholder 19">
            <a:extLst>
              <a:ext uri="{FF2B5EF4-FFF2-40B4-BE49-F238E27FC236}">
                <a16:creationId xmlns:a16="http://schemas.microsoft.com/office/drawing/2014/main" id="{9AC4D392-1108-409B-AE33-351512665B94}"/>
              </a:ext>
            </a:extLst>
          </p:cNvPr>
          <p:cNvSpPr>
            <a:spLocks noGrp="1"/>
          </p:cNvSpPr>
          <p:nvPr>
            <p:ph type="pic" sz="quarter" idx="13"/>
          </p:nvPr>
        </p:nvSpPr>
        <p:spPr/>
      </p:sp>
      <p:pic>
        <p:nvPicPr>
          <p:cNvPr id="15" name="Picture Placeholder 8">
            <a:extLst>
              <a:ext uri="{FF2B5EF4-FFF2-40B4-BE49-F238E27FC236}">
                <a16:creationId xmlns:a16="http://schemas.microsoft.com/office/drawing/2014/main" id="{78565B9F-51CD-497F-8E67-189AE84AED0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444880">
            <a:off x="772582" y="2048709"/>
            <a:ext cx="3960428" cy="2986050"/>
          </a:xfrm>
          <a:prstGeom prst="rect">
            <a:avLst/>
          </a:prstGeom>
        </p:spPr>
      </p:pic>
      <p:sp>
        <p:nvSpPr>
          <p:cNvPr id="16" name="Rectangle 15">
            <a:extLst>
              <a:ext uri="{FF2B5EF4-FFF2-40B4-BE49-F238E27FC236}">
                <a16:creationId xmlns:a16="http://schemas.microsoft.com/office/drawing/2014/main" id="{B29E0670-A972-47FA-9698-57FD251A8327}"/>
              </a:ext>
            </a:extLst>
          </p:cNvPr>
          <p:cNvSpPr/>
          <p:nvPr/>
        </p:nvSpPr>
        <p:spPr>
          <a:xfrm>
            <a:off x="1524002" y="5257800"/>
            <a:ext cx="6553201" cy="707886"/>
          </a:xfrm>
          <a:prstGeom prst="rect">
            <a:avLst/>
          </a:prstGeom>
        </p:spPr>
        <p:txBody>
          <a:bodyPr wrap="square">
            <a:spAutoFit/>
          </a:bodyPr>
          <a:lstStyle/>
          <a:p>
            <a:r>
              <a:rPr lang="en-NZ" sz="2000" i="1" dirty="0">
                <a:latin typeface="Calibri" panose="020F0502020204030204" pitchFamily="34" charset="0"/>
                <a:cs typeface="Calibri" panose="020F0502020204030204" pitchFamily="34" charset="0"/>
              </a:rPr>
              <a:t>TIP:  Often, not everything that is done within an organisation is crucial in the first few days and weeks following an crisis</a:t>
            </a:r>
          </a:p>
        </p:txBody>
      </p:sp>
    </p:spTree>
    <p:extLst>
      <p:ext uri="{BB962C8B-B14F-4D97-AF65-F5344CB8AC3E}">
        <p14:creationId xmlns:p14="http://schemas.microsoft.com/office/powerpoint/2010/main" val="3391290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5756B-FC4F-4F62-9827-4BE251EA9D7A}"/>
              </a:ext>
            </a:extLst>
          </p:cNvPr>
          <p:cNvSpPr>
            <a:spLocks noGrp="1"/>
          </p:cNvSpPr>
          <p:nvPr>
            <p:ph type="title"/>
          </p:nvPr>
        </p:nvSpPr>
        <p:spPr/>
        <p:txBody>
          <a:bodyPr/>
          <a:lstStyle/>
          <a:p>
            <a:r>
              <a:rPr lang="en-NZ" dirty="0"/>
              <a:t>Core processes – what are the core things that our organisation does?</a:t>
            </a:r>
          </a:p>
        </p:txBody>
      </p:sp>
      <p:sp>
        <p:nvSpPr>
          <p:cNvPr id="4" name="Text Placeholder 3">
            <a:extLst>
              <a:ext uri="{FF2B5EF4-FFF2-40B4-BE49-F238E27FC236}">
                <a16:creationId xmlns:a16="http://schemas.microsoft.com/office/drawing/2014/main" id="{34A40F13-4018-456E-BD43-EF7887BBA824}"/>
              </a:ext>
            </a:extLst>
          </p:cNvPr>
          <p:cNvSpPr txBox="1">
            <a:spLocks noGrp="1"/>
          </p:cNvSpPr>
          <p:nvPr>
            <p:ph type="body" sz="quarter" idx="12"/>
          </p:nvPr>
        </p:nvSpPr>
        <p:spPr>
          <a:xfrm>
            <a:off x="457200" y="1860901"/>
            <a:ext cx="8077200" cy="3625608"/>
          </a:xfrm>
          <a:prstGeom prst="rect">
            <a:avLst/>
          </a:prstGeom>
          <a:noFill/>
        </p:spPr>
        <p:txBody>
          <a:bodyPr wrap="square" rtlCol="0">
            <a:spAutoFit/>
          </a:bodyPr>
          <a:lstStyle/>
          <a:p>
            <a:pPr marL="0" indent="0">
              <a:buNone/>
            </a:pPr>
            <a:r>
              <a:rPr lang="en-NZ" dirty="0">
                <a:solidFill>
                  <a:schemeClr val="accent1">
                    <a:lumMod val="75000"/>
                  </a:schemeClr>
                </a:solidFill>
              </a:rPr>
              <a:t>WE MAKE SHOES</a:t>
            </a:r>
          </a:p>
          <a:p>
            <a:pPr marL="0" indent="0">
              <a:buNone/>
            </a:pPr>
            <a:r>
              <a:rPr lang="en-NZ" b="1" dirty="0">
                <a:solidFill>
                  <a:schemeClr val="bg1">
                    <a:lumMod val="50000"/>
                  </a:schemeClr>
                </a:solidFill>
              </a:rPr>
              <a:t>What do we do that makes that happen?</a:t>
            </a:r>
          </a:p>
          <a:p>
            <a:r>
              <a:rPr lang="en-NZ" dirty="0"/>
              <a:t>Order and receipt of supplies (rubber and cotton)</a:t>
            </a:r>
          </a:p>
          <a:p>
            <a:r>
              <a:rPr lang="en-NZ" dirty="0"/>
              <a:t>Manufacture of shoes</a:t>
            </a:r>
          </a:p>
          <a:p>
            <a:r>
              <a:rPr lang="en-NZ" dirty="0"/>
              <a:t>Sales team</a:t>
            </a:r>
          </a:p>
          <a:p>
            <a:r>
              <a:rPr lang="en-NZ" dirty="0"/>
              <a:t>Delivery</a:t>
            </a:r>
          </a:p>
          <a:p>
            <a:r>
              <a:rPr lang="en-NZ" dirty="0"/>
              <a:t>Accounting</a:t>
            </a:r>
          </a:p>
        </p:txBody>
      </p:sp>
      <p:sp>
        <p:nvSpPr>
          <p:cNvPr id="5" name="Oval 4">
            <a:extLst>
              <a:ext uri="{FF2B5EF4-FFF2-40B4-BE49-F238E27FC236}">
                <a16:creationId xmlns:a16="http://schemas.microsoft.com/office/drawing/2014/main" id="{F0680926-D9D2-4EA2-96E7-0C0CE83C5C12}"/>
              </a:ext>
            </a:extLst>
          </p:cNvPr>
          <p:cNvSpPr/>
          <p:nvPr/>
        </p:nvSpPr>
        <p:spPr>
          <a:xfrm>
            <a:off x="7315200" y="1524000"/>
            <a:ext cx="1371600" cy="13716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NZ" dirty="0"/>
              <a:t>Dembe Shoes Example</a:t>
            </a:r>
          </a:p>
        </p:txBody>
      </p:sp>
    </p:spTree>
    <p:extLst>
      <p:ext uri="{BB962C8B-B14F-4D97-AF65-F5344CB8AC3E}">
        <p14:creationId xmlns:p14="http://schemas.microsoft.com/office/powerpoint/2010/main" val="1554395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close up of a map&#10;&#10;Description generated with high confidence">
            <a:extLst>
              <a:ext uri="{FF2B5EF4-FFF2-40B4-BE49-F238E27FC236}">
                <a16:creationId xmlns:a16="http://schemas.microsoft.com/office/drawing/2014/main" id="{061717C0-A660-46D4-BD7E-0CC4A23B7F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77491" y="1066800"/>
            <a:ext cx="6040424" cy="4800600"/>
          </a:xfrm>
          <a:prstGeom prst="rect">
            <a:avLst/>
          </a:prstGeom>
        </p:spPr>
      </p:pic>
      <p:sp>
        <p:nvSpPr>
          <p:cNvPr id="8" name="TextBox 7">
            <a:extLst>
              <a:ext uri="{FF2B5EF4-FFF2-40B4-BE49-F238E27FC236}">
                <a16:creationId xmlns:a16="http://schemas.microsoft.com/office/drawing/2014/main" id="{EE39BA8E-BCC2-4563-B51C-39DF07CB7273}"/>
              </a:ext>
            </a:extLst>
          </p:cNvPr>
          <p:cNvSpPr txBox="1"/>
          <p:nvPr/>
        </p:nvSpPr>
        <p:spPr>
          <a:xfrm>
            <a:off x="534423" y="1492012"/>
            <a:ext cx="2632896" cy="2169825"/>
          </a:xfrm>
          <a:prstGeom prst="rect">
            <a:avLst/>
          </a:prstGeom>
          <a:noFill/>
        </p:spPr>
        <p:txBody>
          <a:bodyPr wrap="square" rtlCol="0">
            <a:spAutoFit/>
          </a:bodyPr>
          <a:lstStyle/>
          <a:p>
            <a:r>
              <a:rPr lang="en-NZ" sz="2700" dirty="0">
                <a:latin typeface="+mj-lt"/>
              </a:rPr>
              <a:t>What are the </a:t>
            </a:r>
            <a:r>
              <a:rPr lang="en-NZ" sz="2700" dirty="0">
                <a:solidFill>
                  <a:schemeClr val="accent1">
                    <a:lumMod val="75000"/>
                  </a:schemeClr>
                </a:solidFill>
                <a:latin typeface="+mj-lt"/>
              </a:rPr>
              <a:t>core inputs or ingredients </a:t>
            </a:r>
            <a:r>
              <a:rPr lang="en-NZ" sz="2700" dirty="0">
                <a:latin typeface="+mj-lt"/>
              </a:rPr>
              <a:t>that make your business work?</a:t>
            </a:r>
          </a:p>
        </p:txBody>
      </p:sp>
      <p:sp>
        <p:nvSpPr>
          <p:cNvPr id="10" name="Title 9">
            <a:extLst>
              <a:ext uri="{FF2B5EF4-FFF2-40B4-BE49-F238E27FC236}">
                <a16:creationId xmlns:a16="http://schemas.microsoft.com/office/drawing/2014/main" id="{AD21B21C-1FF9-4A90-ACBE-7E4E3E0B0ADF}"/>
              </a:ext>
            </a:extLst>
          </p:cNvPr>
          <p:cNvSpPr>
            <a:spLocks noGrp="1"/>
          </p:cNvSpPr>
          <p:nvPr>
            <p:ph type="title"/>
          </p:nvPr>
        </p:nvSpPr>
        <p:spPr/>
        <p:txBody>
          <a:bodyPr/>
          <a:lstStyle/>
          <a:p>
            <a:r>
              <a:rPr lang="en-AU" dirty="0"/>
              <a:t>Critical inputs or ingredients</a:t>
            </a:r>
          </a:p>
        </p:txBody>
      </p:sp>
    </p:spTree>
    <p:extLst>
      <p:ext uri="{BB962C8B-B14F-4D97-AF65-F5344CB8AC3E}">
        <p14:creationId xmlns:p14="http://schemas.microsoft.com/office/powerpoint/2010/main" val="910724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A67D2-1BBF-49CE-85EA-C7658BDEE5AC}"/>
              </a:ext>
            </a:extLst>
          </p:cNvPr>
          <p:cNvSpPr>
            <a:spLocks noGrp="1"/>
          </p:cNvSpPr>
          <p:nvPr>
            <p:ph type="title"/>
          </p:nvPr>
        </p:nvSpPr>
        <p:spPr/>
        <p:txBody>
          <a:bodyPr/>
          <a:lstStyle/>
          <a:p>
            <a:r>
              <a:rPr lang="en-NZ" dirty="0"/>
              <a:t>Figuring out your </a:t>
            </a:r>
            <a:r>
              <a:rPr lang="en-NZ" dirty="0">
                <a:solidFill>
                  <a:schemeClr val="tx1"/>
                </a:solidFill>
              </a:rPr>
              <a:t>Plan B</a:t>
            </a:r>
          </a:p>
        </p:txBody>
      </p:sp>
      <p:pic>
        <p:nvPicPr>
          <p:cNvPr id="5" name="Picture Placeholder 4" descr="A close up of a device&#10;&#10;Description generated with high confidence">
            <a:extLst>
              <a:ext uri="{FF2B5EF4-FFF2-40B4-BE49-F238E27FC236}">
                <a16:creationId xmlns:a16="http://schemas.microsoft.com/office/drawing/2014/main" id="{3FF9A37B-078D-4227-96D2-86FBDF0B9F02}"/>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3" name="Content Placeholder 2">
            <a:extLst>
              <a:ext uri="{FF2B5EF4-FFF2-40B4-BE49-F238E27FC236}">
                <a16:creationId xmlns:a16="http://schemas.microsoft.com/office/drawing/2014/main" id="{9D02C163-E9E3-4261-8836-4B98F040199A}"/>
              </a:ext>
            </a:extLst>
          </p:cNvPr>
          <p:cNvSpPr>
            <a:spLocks noGrp="1"/>
          </p:cNvSpPr>
          <p:nvPr>
            <p:ph sz="half" idx="1"/>
          </p:nvPr>
        </p:nvSpPr>
        <p:spPr/>
        <p:txBody>
          <a:bodyPr/>
          <a:lstStyle/>
          <a:p>
            <a:r>
              <a:rPr lang="en-NZ" sz="2800" dirty="0"/>
              <a:t>How to get back </a:t>
            </a:r>
            <a:r>
              <a:rPr lang="en-NZ" sz="2800" dirty="0">
                <a:solidFill>
                  <a:schemeClr val="accent1">
                    <a:lumMod val="75000"/>
                  </a:schemeClr>
                </a:solidFill>
              </a:rPr>
              <a:t>operational</a:t>
            </a:r>
            <a:r>
              <a:rPr lang="en-NZ" sz="2800" dirty="0">
                <a:solidFill>
                  <a:srgbClr val="FF0000"/>
                </a:solidFill>
              </a:rPr>
              <a:t> </a:t>
            </a:r>
            <a:r>
              <a:rPr lang="en-NZ" sz="2800" dirty="0"/>
              <a:t>in a crisis</a:t>
            </a:r>
          </a:p>
        </p:txBody>
      </p:sp>
      <p:sp>
        <p:nvSpPr>
          <p:cNvPr id="12" name="Oval 11">
            <a:extLst>
              <a:ext uri="{FF2B5EF4-FFF2-40B4-BE49-F238E27FC236}">
                <a16:creationId xmlns:a16="http://schemas.microsoft.com/office/drawing/2014/main" id="{68AEC587-8C21-40BE-831E-4F6FA4214444}"/>
              </a:ext>
            </a:extLst>
          </p:cNvPr>
          <p:cNvSpPr/>
          <p:nvPr/>
        </p:nvSpPr>
        <p:spPr>
          <a:xfrm rot="598402">
            <a:off x="4533900" y="3124200"/>
            <a:ext cx="3924300" cy="2500312"/>
          </a:xfrm>
          <a:prstGeom prst="ellipse">
            <a:avLst/>
          </a:prstGeom>
          <a:noFill/>
          <a:ln w="76200">
            <a:solidFill>
              <a:srgbClr val="000000"/>
            </a:solidFill>
          </a:ln>
          <a:scene3d>
            <a:camera prst="isometricOffAxis1Right"/>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789051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7707DF6-E2C2-4F96-B771-C0446613F23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21326899">
            <a:off x="423496" y="306001"/>
            <a:ext cx="4421116" cy="315087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Placeholder 6">
            <a:extLst>
              <a:ext uri="{FF2B5EF4-FFF2-40B4-BE49-F238E27FC236}">
                <a16:creationId xmlns:a16="http://schemas.microsoft.com/office/drawing/2014/main" id="{509F6060-F5C8-4043-A1F6-D3EA865A9DC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bwMode="auto">
          <a:xfrm rot="21265742">
            <a:off x="4957328" y="3151462"/>
            <a:ext cx="3960428" cy="264111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Placeholder 5" descr="A person standing in front of a building&#10;&#10;Description generated with high confidence">
            <a:extLst>
              <a:ext uri="{FF2B5EF4-FFF2-40B4-BE49-F238E27FC236}">
                <a16:creationId xmlns:a16="http://schemas.microsoft.com/office/drawing/2014/main" id="{D0DC443A-7D4C-4525-8F88-799BB760023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rot="381222">
            <a:off x="4725063" y="317345"/>
            <a:ext cx="3960428" cy="29860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Picture Placeholder 8">
            <a:extLst>
              <a:ext uri="{FF2B5EF4-FFF2-40B4-BE49-F238E27FC236}">
                <a16:creationId xmlns:a16="http://schemas.microsoft.com/office/drawing/2014/main" id="{4864DF8C-DF7C-4ECC-8562-D934A67D651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bwMode="auto">
          <a:xfrm>
            <a:off x="447109" y="2881315"/>
            <a:ext cx="4360020" cy="289894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1" name="Picture 10" descr="background-border2.png">
            <a:extLst>
              <a:ext uri="{FF2B5EF4-FFF2-40B4-BE49-F238E27FC236}">
                <a16:creationId xmlns:a16="http://schemas.microsoft.com/office/drawing/2014/main" id="{FF1430F1-807E-4974-904A-1FBF48BC47FF}"/>
              </a:ext>
            </a:extLst>
          </p:cNvPr>
          <p:cNvPicPr>
            <a:picLocks noChangeAspect="1"/>
          </p:cNvPicPr>
          <p:nvPr/>
        </p:nvPicPr>
        <p:blipFill>
          <a:blip r:embed="rId7" cstate="email">
            <a:lum contrast="-6000"/>
            <a:extLst>
              <a:ext uri="{28A0092B-C50C-407E-A947-70E740481C1C}">
                <a14:useLocalDpi xmlns:a14="http://schemas.microsoft.com/office/drawing/2010/main"/>
              </a:ext>
            </a:extLst>
          </a:blip>
          <a:srcRect/>
          <a:stretch>
            <a:fillRect/>
          </a:stretch>
        </p:blipFill>
        <p:spPr bwMode="auto">
          <a:xfrm rot="291415" flipH="1">
            <a:off x="2006788" y="1422629"/>
            <a:ext cx="5272088" cy="4181475"/>
          </a:xfrm>
          <a:prstGeom prst="rect">
            <a:avLst/>
          </a:prstGeom>
          <a:noFill/>
          <a:ln w="9525">
            <a:noFill/>
            <a:miter lim="800000"/>
            <a:headEnd/>
            <a:tailEnd/>
          </a:ln>
        </p:spPr>
      </p:pic>
      <p:sp>
        <p:nvSpPr>
          <p:cNvPr id="12" name="Picture Placeholder 14">
            <a:extLst>
              <a:ext uri="{FF2B5EF4-FFF2-40B4-BE49-F238E27FC236}">
                <a16:creationId xmlns:a16="http://schemas.microsoft.com/office/drawing/2014/main" id="{C4F1D236-917B-4A66-BEDF-37C12E2F80A4}"/>
              </a:ext>
            </a:extLst>
          </p:cNvPr>
          <p:cNvSpPr txBox="1">
            <a:spLocks/>
          </p:cNvSpPr>
          <p:nvPr/>
        </p:nvSpPr>
        <p:spPr bwMode="auto">
          <a:xfrm>
            <a:off x="2497486" y="1759171"/>
            <a:ext cx="3960428" cy="29860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marL="0" indent="-342900" algn="l" defTabSz="457200" rtl="0" eaLnBrk="0" fontAlgn="base" hangingPunct="0">
              <a:spcBef>
                <a:spcPct val="20000"/>
              </a:spcBef>
              <a:spcAft>
                <a:spcPct val="0"/>
              </a:spcAft>
              <a:buClr>
                <a:srgbClr val="ED1B2E"/>
              </a:buClr>
              <a:buSzPct val="75000"/>
              <a:buFont typeface="Wingdings" pitchFamily="2" charset="2"/>
              <a:buNone/>
              <a:defRPr sz="2800" kern="1200">
                <a:solidFill>
                  <a:schemeClr val="bg2">
                    <a:lumMod val="25000"/>
                  </a:schemeClr>
                </a:solidFill>
                <a:latin typeface="Akzidenz-Grotesk Std Regular" panose="02000503030000020003" pitchFamily="2" charset="0"/>
                <a:ea typeface="Geneva" charset="0"/>
                <a:cs typeface="Arial"/>
              </a:defRPr>
            </a:lvl1pPr>
            <a:lvl2pPr marL="742950" indent="-285750" algn="l" defTabSz="457200" rtl="0" eaLnBrk="0" fontAlgn="base" hangingPunct="0">
              <a:spcBef>
                <a:spcPct val="20000"/>
              </a:spcBef>
              <a:spcAft>
                <a:spcPct val="0"/>
              </a:spcAft>
              <a:buClr>
                <a:srgbClr val="ED1B2E"/>
              </a:buClr>
              <a:buSzPct val="75000"/>
              <a:buFont typeface="Wingdings" pitchFamily="2" charset="2"/>
              <a:buChar char="§"/>
              <a:defRPr sz="2400" kern="1200">
                <a:solidFill>
                  <a:schemeClr val="bg2">
                    <a:lumMod val="25000"/>
                  </a:schemeClr>
                </a:solidFill>
                <a:latin typeface="+mn-lt"/>
                <a:ea typeface="Geneva" charset="0"/>
                <a:cs typeface="Arial"/>
              </a:defRPr>
            </a:lvl2pPr>
            <a:lvl3pPr marL="1143000" indent="-228600" algn="l" defTabSz="457200" rtl="0" eaLnBrk="0" fontAlgn="base" hangingPunct="0">
              <a:spcBef>
                <a:spcPct val="20000"/>
              </a:spcBef>
              <a:spcAft>
                <a:spcPct val="0"/>
              </a:spcAft>
              <a:buClr>
                <a:srgbClr val="ED1B2E"/>
              </a:buClr>
              <a:buSzPct val="75000"/>
              <a:buFont typeface="Wingdings" pitchFamily="2" charset="2"/>
              <a:buChar char="§"/>
              <a:defRPr sz="2200" kern="1200">
                <a:solidFill>
                  <a:schemeClr val="bg2">
                    <a:lumMod val="25000"/>
                  </a:schemeClr>
                </a:solidFill>
                <a:latin typeface="+mn-lt"/>
                <a:ea typeface="Geneva" charset="0"/>
                <a:cs typeface="Arial"/>
              </a:defRPr>
            </a:lvl3pPr>
            <a:lvl4pPr marL="1600200" indent="-228600" algn="l" defTabSz="457200" rtl="0" eaLnBrk="0" fontAlgn="base" hangingPunct="0">
              <a:spcBef>
                <a:spcPct val="20000"/>
              </a:spcBef>
              <a:spcAft>
                <a:spcPct val="0"/>
              </a:spcAft>
              <a:buClr>
                <a:srgbClr val="ED1B2E"/>
              </a:buClr>
              <a:buSzPct val="75000"/>
              <a:buFont typeface="Wingdings" pitchFamily="2" charset="2"/>
              <a:buChar char="§"/>
              <a:defRPr sz="2000" kern="1200">
                <a:solidFill>
                  <a:schemeClr val="bg2">
                    <a:lumMod val="25000"/>
                  </a:schemeClr>
                </a:solidFill>
                <a:latin typeface="+mn-lt"/>
                <a:ea typeface="Geneva" charset="0"/>
                <a:cs typeface="Arial"/>
              </a:defRPr>
            </a:lvl4pPr>
            <a:lvl5pPr marL="2057400" indent="-228600" algn="l" defTabSz="457200" rtl="0" eaLnBrk="0" fontAlgn="base" hangingPunct="0">
              <a:spcBef>
                <a:spcPct val="20000"/>
              </a:spcBef>
              <a:spcAft>
                <a:spcPct val="0"/>
              </a:spcAft>
              <a:buClr>
                <a:srgbClr val="ED1B2E"/>
              </a:buClr>
              <a:buSzPct val="75000"/>
              <a:buFont typeface="Wingdings" pitchFamily="2" charset="2"/>
              <a:buChar char="§"/>
              <a:defRPr kern="1200">
                <a:solidFill>
                  <a:schemeClr val="bg2">
                    <a:lumMod val="25000"/>
                  </a:schemeClr>
                </a:solidFill>
                <a:latin typeface="+mn-lt"/>
                <a:ea typeface="Geneva"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dirty="0">
                <a:latin typeface="+mn-lt"/>
              </a:rPr>
              <a:t>We aim to show you</a:t>
            </a:r>
            <a:br>
              <a:rPr lang="en-US" dirty="0">
                <a:latin typeface="+mn-lt"/>
              </a:rPr>
            </a:br>
            <a:r>
              <a:rPr lang="en-US" dirty="0">
                <a:latin typeface="+mn-lt"/>
              </a:rPr>
              <a:t>how you can better prepare to </a:t>
            </a:r>
            <a:r>
              <a:rPr lang="en-US" dirty="0">
                <a:solidFill>
                  <a:schemeClr val="accent1">
                    <a:lumMod val="75000"/>
                  </a:schemeClr>
                </a:solidFill>
                <a:latin typeface="+mn-lt"/>
              </a:rPr>
              <a:t>survive and thrive</a:t>
            </a:r>
            <a:r>
              <a:rPr lang="en-US" dirty="0">
                <a:latin typeface="+mn-lt"/>
              </a:rPr>
              <a:t> in the face of any challenges</a:t>
            </a:r>
            <a:endParaRPr lang="en-AU" dirty="0">
              <a:latin typeface="+mn-lt"/>
            </a:endParaRPr>
          </a:p>
        </p:txBody>
      </p:sp>
    </p:spTree>
    <p:extLst>
      <p:ext uri="{BB962C8B-B14F-4D97-AF65-F5344CB8AC3E}">
        <p14:creationId xmlns:p14="http://schemas.microsoft.com/office/powerpoint/2010/main" val="1968183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Making sure you have the </a:t>
            </a:r>
            <a:r>
              <a:rPr lang="en-US" sz="3600" dirty="0">
                <a:solidFill>
                  <a:schemeClr val="tx1"/>
                </a:solidFill>
              </a:rPr>
              <a:t>right people</a:t>
            </a:r>
            <a:r>
              <a:rPr lang="en-US" sz="3600" dirty="0"/>
              <a:t> to make it happen</a:t>
            </a:r>
          </a:p>
        </p:txBody>
      </p:sp>
      <p:pic>
        <p:nvPicPr>
          <p:cNvPr id="6" name="Picture Placeholder 5" descr="A group of people around each other&#10;&#10;Description generated with high confidence">
            <a:extLst>
              <a:ext uri="{FF2B5EF4-FFF2-40B4-BE49-F238E27FC236}">
                <a16:creationId xmlns:a16="http://schemas.microsoft.com/office/drawing/2014/main" id="{847E08A9-CC6B-409E-BDA1-280BA3EFD847}"/>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3044867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050A2-6D06-4772-B4C8-ED467AA29977}"/>
              </a:ext>
            </a:extLst>
          </p:cNvPr>
          <p:cNvSpPr>
            <a:spLocks noGrp="1"/>
          </p:cNvSpPr>
          <p:nvPr>
            <p:ph type="title"/>
          </p:nvPr>
        </p:nvSpPr>
        <p:spPr>
          <a:xfrm>
            <a:off x="457201" y="990600"/>
            <a:ext cx="8247413" cy="990600"/>
          </a:xfrm>
        </p:spPr>
        <p:txBody>
          <a:bodyPr/>
          <a:lstStyle/>
          <a:p>
            <a:r>
              <a:rPr lang="en-NZ" sz="3600" dirty="0"/>
              <a:t>Decision making and delegated authority</a:t>
            </a:r>
            <a:br>
              <a:rPr lang="en-NZ" sz="3600" dirty="0"/>
            </a:br>
            <a:r>
              <a:rPr lang="en-NZ" sz="2800" b="1" dirty="0">
                <a:solidFill>
                  <a:schemeClr val="bg1">
                    <a:lumMod val="50000"/>
                  </a:schemeClr>
                </a:solidFill>
              </a:rPr>
              <a:t>Who can make what decisions in a crisis environment?</a:t>
            </a:r>
            <a:br>
              <a:rPr lang="en-NZ" sz="3600" b="1" dirty="0">
                <a:solidFill>
                  <a:schemeClr val="bg1">
                    <a:lumMod val="50000"/>
                  </a:schemeClr>
                </a:solidFill>
              </a:rPr>
            </a:br>
            <a:endParaRPr lang="en-NZ" sz="3600" b="1" dirty="0">
              <a:solidFill>
                <a:schemeClr val="bg1">
                  <a:lumMod val="50000"/>
                </a:schemeClr>
              </a:solidFill>
            </a:endParaRPr>
          </a:p>
        </p:txBody>
      </p:sp>
      <p:sp>
        <p:nvSpPr>
          <p:cNvPr id="3" name="Text Placeholder 2">
            <a:extLst>
              <a:ext uri="{FF2B5EF4-FFF2-40B4-BE49-F238E27FC236}">
                <a16:creationId xmlns:a16="http://schemas.microsoft.com/office/drawing/2014/main" id="{172E4B52-9AA8-42E6-B9D5-4D3C84971C89}"/>
              </a:ext>
            </a:extLst>
          </p:cNvPr>
          <p:cNvSpPr>
            <a:spLocks noGrp="1"/>
          </p:cNvSpPr>
          <p:nvPr>
            <p:ph type="body" sz="quarter" idx="12"/>
          </p:nvPr>
        </p:nvSpPr>
        <p:spPr>
          <a:xfrm>
            <a:off x="838200" y="2397160"/>
            <a:ext cx="3387440" cy="2176136"/>
          </a:xfrm>
        </p:spPr>
        <p:txBody>
          <a:bodyPr/>
          <a:lstStyle/>
          <a:p>
            <a:r>
              <a:rPr lang="en-NZ" sz="3600" b="1" dirty="0"/>
              <a:t>YOUR PLANS NEED TO </a:t>
            </a:r>
            <a:r>
              <a:rPr lang="en-NZ" sz="3600" b="1" dirty="0">
                <a:solidFill>
                  <a:srgbClr val="C00000"/>
                </a:solidFill>
              </a:rPr>
              <a:t>CONSIDER ALL EVENTUALITIES</a:t>
            </a:r>
            <a:endParaRPr lang="en-NZ" sz="3600" b="1" dirty="0"/>
          </a:p>
        </p:txBody>
      </p:sp>
      <p:sp>
        <p:nvSpPr>
          <p:cNvPr id="4" name="Text Placeholder 3">
            <a:extLst>
              <a:ext uri="{FF2B5EF4-FFF2-40B4-BE49-F238E27FC236}">
                <a16:creationId xmlns:a16="http://schemas.microsoft.com/office/drawing/2014/main" id="{E40E6DC5-6D04-4647-BE25-08A5A2300009}"/>
              </a:ext>
            </a:extLst>
          </p:cNvPr>
          <p:cNvSpPr>
            <a:spLocks noGrp="1"/>
          </p:cNvSpPr>
          <p:nvPr>
            <p:ph type="body" sz="quarter" idx="13"/>
          </p:nvPr>
        </p:nvSpPr>
        <p:spPr>
          <a:xfrm>
            <a:off x="4791307" y="2303480"/>
            <a:ext cx="3904012" cy="2363496"/>
          </a:xfrm>
        </p:spPr>
        <p:txBody>
          <a:bodyPr/>
          <a:lstStyle/>
          <a:p>
            <a:pPr marL="450850" lvl="1" indent="-250825"/>
            <a:r>
              <a:rPr lang="en-NZ" dirty="0"/>
              <a:t>Remember that in a pandemic, 30-40% of your team might not be able to work. </a:t>
            </a:r>
          </a:p>
          <a:p>
            <a:pPr marL="450850" lvl="1" indent="-250825"/>
            <a:r>
              <a:rPr lang="en-NZ" dirty="0"/>
              <a:t>What if 2 of those are you and your 2</a:t>
            </a:r>
            <a:r>
              <a:rPr lang="en-NZ" baseline="30000" dirty="0"/>
              <a:t>nd</a:t>
            </a:r>
            <a:r>
              <a:rPr lang="en-NZ" dirty="0"/>
              <a:t> in charge?</a:t>
            </a:r>
          </a:p>
          <a:p>
            <a:endParaRPr lang="en-AU" dirty="0"/>
          </a:p>
        </p:txBody>
      </p:sp>
    </p:spTree>
    <p:extLst>
      <p:ext uri="{BB962C8B-B14F-4D97-AF65-F5344CB8AC3E}">
        <p14:creationId xmlns:p14="http://schemas.microsoft.com/office/powerpoint/2010/main" val="329794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a:t>
            </a:r>
          </a:p>
        </p:txBody>
      </p:sp>
      <p:pic>
        <p:nvPicPr>
          <p:cNvPr id="5" name="Picture Placeholder 4" descr="A blurry photo of a fire&#10;&#10;Description generated with very high confidence">
            <a:extLst>
              <a:ext uri="{FF2B5EF4-FFF2-40B4-BE49-F238E27FC236}">
                <a16:creationId xmlns:a16="http://schemas.microsoft.com/office/drawing/2014/main" id="{E42F37BA-BFB8-4B00-B575-867B43735A0C}"/>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4787950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F10DA-2914-4987-B597-2DCDE00BDC64}"/>
              </a:ext>
            </a:extLst>
          </p:cNvPr>
          <p:cNvSpPr>
            <a:spLocks noGrp="1"/>
          </p:cNvSpPr>
          <p:nvPr>
            <p:ph type="title"/>
          </p:nvPr>
        </p:nvSpPr>
        <p:spPr/>
        <p:txBody>
          <a:bodyPr/>
          <a:lstStyle/>
          <a:p>
            <a:r>
              <a:rPr lang="en-NZ" dirty="0"/>
              <a:t>Communication</a:t>
            </a:r>
          </a:p>
        </p:txBody>
      </p:sp>
      <p:pic>
        <p:nvPicPr>
          <p:cNvPr id="6" name="Picture 5">
            <a:extLst>
              <a:ext uri="{FF2B5EF4-FFF2-40B4-BE49-F238E27FC236}">
                <a16:creationId xmlns:a16="http://schemas.microsoft.com/office/drawing/2014/main" id="{FDB94AE2-0B1F-4EA8-9ECE-8D3FC28353AF}"/>
              </a:ext>
            </a:extLst>
          </p:cNvPr>
          <p:cNvPicPr>
            <a:picLocks noChangeAspect="1"/>
          </p:cNvPicPr>
          <p:nvPr/>
        </p:nvPicPr>
        <p:blipFill>
          <a:blip r:embed="rId3"/>
          <a:stretch>
            <a:fillRect/>
          </a:stretch>
        </p:blipFill>
        <p:spPr>
          <a:xfrm>
            <a:off x="2283905" y="1592199"/>
            <a:ext cx="2469094" cy="1847248"/>
          </a:xfrm>
          <a:prstGeom prst="rect">
            <a:avLst/>
          </a:prstGeom>
        </p:spPr>
      </p:pic>
      <p:pic>
        <p:nvPicPr>
          <p:cNvPr id="4" name="Picture 3">
            <a:extLst>
              <a:ext uri="{FF2B5EF4-FFF2-40B4-BE49-F238E27FC236}">
                <a16:creationId xmlns:a16="http://schemas.microsoft.com/office/drawing/2014/main" id="{F9BBA0D7-13C7-4E74-AF04-8563189654BD}"/>
              </a:ext>
            </a:extLst>
          </p:cNvPr>
          <p:cNvPicPr>
            <a:picLocks noChangeAspect="1"/>
          </p:cNvPicPr>
          <p:nvPr/>
        </p:nvPicPr>
        <p:blipFill>
          <a:blip r:embed="rId4"/>
          <a:stretch>
            <a:fillRect/>
          </a:stretch>
        </p:blipFill>
        <p:spPr>
          <a:xfrm rot="21267025">
            <a:off x="1705261" y="2870136"/>
            <a:ext cx="1157288" cy="2228850"/>
          </a:xfrm>
          <a:prstGeom prst="rect">
            <a:avLst/>
          </a:prstGeom>
        </p:spPr>
      </p:pic>
      <p:pic>
        <p:nvPicPr>
          <p:cNvPr id="1028" name="Picture 4" descr="Related image">
            <a:extLst>
              <a:ext uri="{FF2B5EF4-FFF2-40B4-BE49-F238E27FC236}">
                <a16:creationId xmlns:a16="http://schemas.microsoft.com/office/drawing/2014/main" id="{1ED30596-4237-49A0-9E73-028459E7651B}"/>
              </a:ext>
            </a:extLst>
          </p:cNvPr>
          <p:cNvPicPr>
            <a:picLocks noChangeAspect="1" noChangeArrowheads="1"/>
          </p:cNvPicPr>
          <p:nvPr/>
        </p:nvPicPr>
        <p:blipFill>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477781">
            <a:off x="5352889" y="1643148"/>
            <a:ext cx="2116975" cy="26378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close up of a logo&#10;&#10;Description generated with very high confidence">
            <a:extLst>
              <a:ext uri="{FF2B5EF4-FFF2-40B4-BE49-F238E27FC236}">
                <a16:creationId xmlns:a16="http://schemas.microsoft.com/office/drawing/2014/main" id="{9936039B-C051-433F-B3BA-1DD42DB1247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49578" y="3060937"/>
            <a:ext cx="2209800" cy="1847248"/>
          </a:xfrm>
          <a:prstGeom prst="rect">
            <a:avLst/>
          </a:prstGeom>
        </p:spPr>
      </p:pic>
    </p:spTree>
    <p:extLst>
      <p:ext uri="{BB962C8B-B14F-4D97-AF65-F5344CB8AC3E}">
        <p14:creationId xmlns:p14="http://schemas.microsoft.com/office/powerpoint/2010/main" val="2630672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F21D2-B5BB-4261-8236-DFA5130B842D}"/>
              </a:ext>
            </a:extLst>
          </p:cNvPr>
          <p:cNvSpPr>
            <a:spLocks noGrp="1"/>
          </p:cNvSpPr>
          <p:nvPr>
            <p:ph type="title"/>
          </p:nvPr>
        </p:nvSpPr>
        <p:spPr>
          <a:xfrm>
            <a:off x="419100" y="1524000"/>
            <a:ext cx="8229600" cy="1143000"/>
          </a:xfrm>
        </p:spPr>
        <p:txBody>
          <a:bodyPr/>
          <a:lstStyle/>
          <a:p>
            <a:r>
              <a:rPr lang="en-NZ" sz="7200" dirty="0">
                <a:solidFill>
                  <a:schemeClr val="bg1">
                    <a:lumMod val="95000"/>
                  </a:schemeClr>
                </a:solidFill>
              </a:rPr>
              <a:t>What if …….</a:t>
            </a:r>
          </a:p>
        </p:txBody>
      </p:sp>
    </p:spTree>
    <p:extLst>
      <p:ext uri="{BB962C8B-B14F-4D97-AF65-F5344CB8AC3E}">
        <p14:creationId xmlns:p14="http://schemas.microsoft.com/office/powerpoint/2010/main" val="13402080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C0F77-3DA1-49B3-A5DB-B5EC54373F78}"/>
              </a:ext>
            </a:extLst>
          </p:cNvPr>
          <p:cNvSpPr>
            <a:spLocks noGrp="1"/>
          </p:cNvSpPr>
          <p:nvPr>
            <p:ph type="title"/>
          </p:nvPr>
        </p:nvSpPr>
        <p:spPr/>
        <p:txBody>
          <a:bodyPr/>
          <a:lstStyle/>
          <a:p>
            <a:r>
              <a:rPr lang="en-NZ" dirty="0"/>
              <a:t>Communication – Why it matters?</a:t>
            </a:r>
          </a:p>
        </p:txBody>
      </p:sp>
      <p:pic>
        <p:nvPicPr>
          <p:cNvPr id="7" name="Picture Placeholder 6" descr="A close up of text on a white background&#10;&#10;Description generated with high confidence">
            <a:extLst>
              <a:ext uri="{FF2B5EF4-FFF2-40B4-BE49-F238E27FC236}">
                <a16:creationId xmlns:a16="http://schemas.microsoft.com/office/drawing/2014/main" id="{EA69E00B-04D9-4E7D-BDD1-85495FEDED29}"/>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535FAD7A-B9E4-4BA1-9214-280A82451972}"/>
              </a:ext>
            </a:extLst>
          </p:cNvPr>
          <p:cNvSpPr>
            <a:spLocks noGrp="1"/>
          </p:cNvSpPr>
          <p:nvPr>
            <p:ph sz="half" idx="1"/>
          </p:nvPr>
        </p:nvSpPr>
        <p:spPr>
          <a:xfrm>
            <a:off x="457203" y="1600201"/>
            <a:ext cx="3276599" cy="4061878"/>
          </a:xfrm>
        </p:spPr>
        <p:txBody>
          <a:bodyPr/>
          <a:lstStyle/>
          <a:p>
            <a:pPr marL="0" indent="0">
              <a:buNone/>
            </a:pPr>
            <a:r>
              <a:rPr lang="en-NZ" b="1" dirty="0">
                <a:solidFill>
                  <a:schemeClr val="bg1">
                    <a:lumMod val="50000"/>
                  </a:schemeClr>
                </a:solidFill>
              </a:rPr>
              <a:t>WHAT MAKES A WINNING TEAM?</a:t>
            </a:r>
          </a:p>
          <a:p>
            <a:pPr marL="0" indent="0">
              <a:buNone/>
            </a:pPr>
            <a:r>
              <a:rPr lang="en-NZ" sz="2400" strike="sngStrike" dirty="0"/>
              <a:t>One talented individual?</a:t>
            </a:r>
          </a:p>
          <a:p>
            <a:pPr marL="0" indent="0">
              <a:buNone/>
            </a:pPr>
            <a:r>
              <a:rPr lang="en-NZ" sz="2400" dirty="0"/>
              <a:t>A group working together?</a:t>
            </a:r>
          </a:p>
          <a:p>
            <a:pPr marL="0" indent="0">
              <a:buNone/>
            </a:pPr>
            <a:endParaRPr lang="en-NZ" sz="1200" dirty="0"/>
          </a:p>
          <a:p>
            <a:pPr marL="0" indent="0">
              <a:buNone/>
            </a:pPr>
            <a:r>
              <a:rPr lang="en-NZ" dirty="0"/>
              <a:t>It takes </a:t>
            </a:r>
            <a:r>
              <a:rPr lang="en-NZ" b="1" dirty="0">
                <a:solidFill>
                  <a:schemeClr val="bg1">
                    <a:lumMod val="50000"/>
                  </a:schemeClr>
                </a:solidFill>
              </a:rPr>
              <a:t>COMMUNICATION</a:t>
            </a:r>
            <a:br>
              <a:rPr lang="en-NZ" b="1" dirty="0">
                <a:solidFill>
                  <a:schemeClr val="bg1">
                    <a:lumMod val="50000"/>
                  </a:schemeClr>
                </a:solidFill>
              </a:rPr>
            </a:br>
            <a:r>
              <a:rPr lang="en-NZ" dirty="0"/>
              <a:t>to get that group working together</a:t>
            </a:r>
          </a:p>
        </p:txBody>
      </p:sp>
    </p:spTree>
    <p:extLst>
      <p:ext uri="{BB962C8B-B14F-4D97-AF65-F5344CB8AC3E}">
        <p14:creationId xmlns:p14="http://schemas.microsoft.com/office/powerpoint/2010/main" val="8440318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53B1E-3E65-4F18-86DD-92BEFCEF6A78}"/>
              </a:ext>
            </a:extLst>
          </p:cNvPr>
          <p:cNvSpPr>
            <a:spLocks noGrp="1"/>
          </p:cNvSpPr>
          <p:nvPr>
            <p:ph type="title"/>
          </p:nvPr>
        </p:nvSpPr>
        <p:spPr/>
        <p:txBody>
          <a:bodyPr/>
          <a:lstStyle/>
          <a:p>
            <a:r>
              <a:rPr lang="en-NZ" dirty="0"/>
              <a:t>A communications plan</a:t>
            </a:r>
          </a:p>
        </p:txBody>
      </p:sp>
      <p:sp>
        <p:nvSpPr>
          <p:cNvPr id="4" name="Content Placeholder 3">
            <a:extLst>
              <a:ext uri="{FF2B5EF4-FFF2-40B4-BE49-F238E27FC236}">
                <a16:creationId xmlns:a16="http://schemas.microsoft.com/office/drawing/2014/main" id="{7223B736-F00F-4DA1-BC5D-BFCDA0414CAA}"/>
              </a:ext>
            </a:extLst>
          </p:cNvPr>
          <p:cNvSpPr>
            <a:spLocks noGrp="1"/>
          </p:cNvSpPr>
          <p:nvPr>
            <p:ph sz="half" idx="1"/>
          </p:nvPr>
        </p:nvSpPr>
        <p:spPr>
          <a:xfrm>
            <a:off x="457200" y="1480976"/>
            <a:ext cx="3505200" cy="3896051"/>
          </a:xfrm>
        </p:spPr>
        <p:txBody>
          <a:bodyPr/>
          <a:lstStyle/>
          <a:p>
            <a:r>
              <a:rPr lang="en-NZ" dirty="0"/>
              <a:t>How you contact staff.</a:t>
            </a:r>
          </a:p>
          <a:p>
            <a:r>
              <a:rPr lang="en-NZ" dirty="0"/>
              <a:t>How often you contact staff.</a:t>
            </a:r>
          </a:p>
          <a:p>
            <a:r>
              <a:rPr lang="en-NZ" dirty="0"/>
              <a:t>Who makes and communicates key decisions.</a:t>
            </a:r>
          </a:p>
          <a:p>
            <a:r>
              <a:rPr lang="en-NZ" dirty="0"/>
              <a:t>How you contact other key stakeholders.</a:t>
            </a:r>
          </a:p>
        </p:txBody>
      </p:sp>
      <p:pic>
        <p:nvPicPr>
          <p:cNvPr id="6" name="Picture Placeholder 6" descr="A picture containing birthday&#10;&#10;Description generated with high confidence">
            <a:extLst>
              <a:ext uri="{FF2B5EF4-FFF2-40B4-BE49-F238E27FC236}">
                <a16:creationId xmlns:a16="http://schemas.microsoft.com/office/drawing/2014/main" id="{FB4EF487-770F-4D0C-8C12-4C039152804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81450" y="1905000"/>
            <a:ext cx="4248150" cy="3158408"/>
          </a:xfrm>
          <a:prstGeom prst="rect">
            <a:avLst/>
          </a:prstGeom>
        </p:spPr>
      </p:pic>
    </p:spTree>
    <p:extLst>
      <p:ext uri="{BB962C8B-B14F-4D97-AF65-F5344CB8AC3E}">
        <p14:creationId xmlns:p14="http://schemas.microsoft.com/office/powerpoint/2010/main" val="18539833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business records</a:t>
            </a:r>
          </a:p>
        </p:txBody>
      </p:sp>
      <p:pic>
        <p:nvPicPr>
          <p:cNvPr id="11" name="Picture Placeholder 10" descr="A picture containing indoor&#10;&#10;Description generated with high confidence">
            <a:extLst>
              <a:ext uri="{FF2B5EF4-FFF2-40B4-BE49-F238E27FC236}">
                <a16:creationId xmlns:a16="http://schemas.microsoft.com/office/drawing/2014/main" id="{9F103BC4-00A2-4E05-8254-8592A2499ABE}"/>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4" name="Picture Placeholder 3" descr="A picture containing man, person, clothing&#10;&#10;Description generated with very high confidence">
            <a:extLst>
              <a:ext uri="{FF2B5EF4-FFF2-40B4-BE49-F238E27FC236}">
                <a16:creationId xmlns:a16="http://schemas.microsoft.com/office/drawing/2014/main" id="{87A762F1-E0DF-4834-9594-DB0CE6674563}"/>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0107167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Restoring data</a:t>
            </a:r>
          </a:p>
        </p:txBody>
      </p:sp>
      <p:sp>
        <p:nvSpPr>
          <p:cNvPr id="6" name="Text Placeholder 5">
            <a:extLst>
              <a:ext uri="{FF2B5EF4-FFF2-40B4-BE49-F238E27FC236}">
                <a16:creationId xmlns:a16="http://schemas.microsoft.com/office/drawing/2014/main" id="{E72D0ACE-A7A6-7E4A-A6A3-A97866DE56EA}"/>
              </a:ext>
            </a:extLst>
          </p:cNvPr>
          <p:cNvSpPr>
            <a:spLocks noGrp="1"/>
          </p:cNvSpPr>
          <p:nvPr>
            <p:ph sz="half" idx="4294967295"/>
          </p:nvPr>
        </p:nvSpPr>
        <p:spPr>
          <a:xfrm>
            <a:off x="457200" y="1198563"/>
            <a:ext cx="8229600" cy="838200"/>
          </a:xfrm>
        </p:spPr>
        <p:txBody>
          <a:bodyPr/>
          <a:lstStyle/>
          <a:p>
            <a:pPr marL="0" indent="0">
              <a:buNone/>
            </a:pPr>
            <a:r>
              <a:rPr lang="en-US" dirty="0"/>
              <a:t>How do you actually get the data back?</a:t>
            </a:r>
          </a:p>
        </p:txBody>
      </p:sp>
      <p:pic>
        <p:nvPicPr>
          <p:cNvPr id="12" name="Picture 11">
            <a:extLst>
              <a:ext uri="{FF2B5EF4-FFF2-40B4-BE49-F238E27FC236}">
                <a16:creationId xmlns:a16="http://schemas.microsoft.com/office/drawing/2014/main" id="{5A11C1FA-090E-4635-B2F9-2EFF481A754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3342" y="1905000"/>
            <a:ext cx="8874458" cy="3421172"/>
          </a:xfrm>
          <a:prstGeom prst="rect">
            <a:avLst/>
          </a:prstGeom>
        </p:spPr>
      </p:pic>
    </p:spTree>
    <p:extLst>
      <p:ext uri="{BB962C8B-B14F-4D97-AF65-F5344CB8AC3E}">
        <p14:creationId xmlns:p14="http://schemas.microsoft.com/office/powerpoint/2010/main" val="3892293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63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328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55C09-83FB-496B-B6AC-AB68F84EDA64}"/>
              </a:ext>
            </a:extLst>
          </p:cNvPr>
          <p:cNvSpPr>
            <a:spLocks noGrp="1"/>
          </p:cNvSpPr>
          <p:nvPr>
            <p:ph type="title"/>
          </p:nvPr>
        </p:nvSpPr>
        <p:spPr>
          <a:xfrm>
            <a:off x="419100" y="-40519"/>
            <a:ext cx="8229600" cy="1143000"/>
          </a:xfrm>
        </p:spPr>
        <p:txBody>
          <a:bodyPr/>
          <a:lstStyle/>
          <a:p>
            <a:r>
              <a:rPr lang="en-NZ" dirty="0"/>
              <a:t>Agenda</a:t>
            </a:r>
          </a:p>
        </p:txBody>
      </p:sp>
      <p:grpSp>
        <p:nvGrpSpPr>
          <p:cNvPr id="4" name="Group 3">
            <a:extLst>
              <a:ext uri="{FF2B5EF4-FFF2-40B4-BE49-F238E27FC236}">
                <a16:creationId xmlns:a16="http://schemas.microsoft.com/office/drawing/2014/main" id="{3DEB9C8F-1DAF-4F8F-BA21-93C613F6902D}"/>
              </a:ext>
            </a:extLst>
          </p:cNvPr>
          <p:cNvGrpSpPr/>
          <p:nvPr/>
        </p:nvGrpSpPr>
        <p:grpSpPr>
          <a:xfrm>
            <a:off x="-3733800" y="635000"/>
            <a:ext cx="11024288" cy="5638800"/>
            <a:chOff x="-4242791" y="304800"/>
            <a:chExt cx="11143183" cy="5638800"/>
          </a:xfrm>
        </p:grpSpPr>
        <p:grpSp>
          <p:nvGrpSpPr>
            <p:cNvPr id="5" name="Group 4">
              <a:extLst>
                <a:ext uri="{FF2B5EF4-FFF2-40B4-BE49-F238E27FC236}">
                  <a16:creationId xmlns:a16="http://schemas.microsoft.com/office/drawing/2014/main" id="{931B4BCD-7DAD-408C-8D0F-8ED01C63D215}"/>
                </a:ext>
              </a:extLst>
            </p:cNvPr>
            <p:cNvGrpSpPr/>
            <p:nvPr/>
          </p:nvGrpSpPr>
          <p:grpSpPr>
            <a:xfrm>
              <a:off x="-4242791" y="304800"/>
              <a:ext cx="11143183" cy="5638800"/>
              <a:chOff x="-4892570" y="678559"/>
              <a:chExt cx="12569164" cy="6360393"/>
            </a:xfrm>
          </p:grpSpPr>
          <p:sp>
            <p:nvSpPr>
              <p:cNvPr id="6" name="Block Arc 5">
                <a:extLst>
                  <a:ext uri="{FF2B5EF4-FFF2-40B4-BE49-F238E27FC236}">
                    <a16:creationId xmlns:a16="http://schemas.microsoft.com/office/drawing/2014/main" id="{7FC62250-443F-4D54-A98D-69343E14AF5F}"/>
                  </a:ext>
                </a:extLst>
              </p:cNvPr>
              <p:cNvSpPr/>
              <p:nvPr/>
            </p:nvSpPr>
            <p:spPr>
              <a:xfrm>
                <a:off x="-4892570" y="678559"/>
                <a:ext cx="6360392" cy="6360393"/>
              </a:xfrm>
              <a:prstGeom prst="blockArc">
                <a:avLst>
                  <a:gd name="adj1" fmla="val 18563580"/>
                  <a:gd name="adj2" fmla="val 3085947"/>
                  <a:gd name="adj3" fmla="val 456"/>
                </a:avLst>
              </a:prstGeom>
              <a:ln>
                <a:solidFill>
                  <a:srgbClr val="ED1B2E"/>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7" name="Freeform: Shape 6">
                <a:extLst>
                  <a:ext uri="{FF2B5EF4-FFF2-40B4-BE49-F238E27FC236}">
                    <a16:creationId xmlns:a16="http://schemas.microsoft.com/office/drawing/2014/main" id="{91F68DD2-46B7-4C0A-A989-1907511921EF}"/>
                  </a:ext>
                </a:extLst>
              </p:cNvPr>
              <p:cNvSpPr/>
              <p:nvPr/>
            </p:nvSpPr>
            <p:spPr>
              <a:xfrm>
                <a:off x="802554" y="1579932"/>
                <a:ext cx="6294068" cy="726801"/>
              </a:xfrm>
              <a:custGeom>
                <a:avLst/>
                <a:gdLst>
                  <a:gd name="connsiteX0" fmla="*/ 0 w 6030346"/>
                  <a:gd name="connsiteY0" fmla="*/ 0 h 726801"/>
                  <a:gd name="connsiteX1" fmla="*/ 6030346 w 6030346"/>
                  <a:gd name="connsiteY1" fmla="*/ 0 h 726801"/>
                  <a:gd name="connsiteX2" fmla="*/ 6030346 w 6030346"/>
                  <a:gd name="connsiteY2" fmla="*/ 726801 h 726801"/>
                  <a:gd name="connsiteX3" fmla="*/ 0 w 6030346"/>
                  <a:gd name="connsiteY3" fmla="*/ 726801 h 726801"/>
                  <a:gd name="connsiteX4" fmla="*/ 0 w 6030346"/>
                  <a:gd name="connsiteY4" fmla="*/ 0 h 72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0346" h="726801">
                    <a:moveTo>
                      <a:pt x="0" y="0"/>
                    </a:moveTo>
                    <a:lnTo>
                      <a:pt x="6030346" y="0"/>
                    </a:lnTo>
                    <a:lnTo>
                      <a:pt x="6030346" y="726801"/>
                    </a:lnTo>
                    <a:lnTo>
                      <a:pt x="0" y="726801"/>
                    </a:lnTo>
                    <a:lnTo>
                      <a:pt x="0" y="0"/>
                    </a:lnTo>
                    <a:close/>
                  </a:path>
                </a:pathLst>
              </a:custGeom>
              <a:scene3d>
                <a:camera prst="orthographicFront"/>
                <a:lightRig rig="flat" dir="t"/>
              </a:scene3d>
              <a:sp3d prstMaterial="dkEdge">
                <a:bevelT w="8200" h="38100"/>
              </a:sp3d>
            </p:spPr>
            <p:style>
              <a:lnRef idx="0">
                <a:schemeClr val="accent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576899" tIns="83820" rIns="83820" bIns="83820" numCol="1" spcCol="1270" anchor="ctr" anchorCtr="0">
                <a:noAutofit/>
              </a:bodyPr>
              <a:lstStyle/>
              <a:p>
                <a:pPr defTabSz="1466850">
                  <a:lnSpc>
                    <a:spcPct val="90000"/>
                  </a:lnSpc>
                  <a:spcAft>
                    <a:spcPct val="35000"/>
                  </a:spcAft>
                </a:pPr>
                <a:r>
                  <a:rPr lang="en-NZ" sz="3000" dirty="0">
                    <a:latin typeface="Calibri" panose="020F0502020204030204" pitchFamily="34" charset="0"/>
                    <a:cs typeface="Calibri" panose="020F0502020204030204" pitchFamily="34" charset="0"/>
                  </a:rPr>
                  <a:t>What are we preparing for?</a:t>
                </a:r>
              </a:p>
            </p:txBody>
          </p:sp>
          <p:sp>
            <p:nvSpPr>
              <p:cNvPr id="8" name="Oval 7">
                <a:extLst>
                  <a:ext uri="{FF2B5EF4-FFF2-40B4-BE49-F238E27FC236}">
                    <a16:creationId xmlns:a16="http://schemas.microsoft.com/office/drawing/2014/main" id="{C7279265-908F-4027-9FA8-347F6F67F7A7}"/>
                  </a:ext>
                </a:extLst>
              </p:cNvPr>
              <p:cNvSpPr/>
              <p:nvPr/>
            </p:nvSpPr>
            <p:spPr>
              <a:xfrm>
                <a:off x="368008" y="1489082"/>
                <a:ext cx="820896" cy="812138"/>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AU" sz="3600" dirty="0">
                    <a:solidFill>
                      <a:schemeClr val="bg1">
                        <a:lumMod val="50000"/>
                      </a:schemeClr>
                    </a:solidFill>
                  </a:rPr>
                  <a:t>1</a:t>
                </a:r>
              </a:p>
            </p:txBody>
          </p:sp>
          <p:sp>
            <p:nvSpPr>
              <p:cNvPr id="9" name="Freeform: Shape 8">
                <a:extLst>
                  <a:ext uri="{FF2B5EF4-FFF2-40B4-BE49-F238E27FC236}">
                    <a16:creationId xmlns:a16="http://schemas.microsoft.com/office/drawing/2014/main" id="{FC6F88BC-1EDF-42CF-9BF6-88CDCDE032D0}"/>
                  </a:ext>
                </a:extLst>
              </p:cNvPr>
              <p:cNvSpPr/>
              <p:nvPr/>
            </p:nvSpPr>
            <p:spPr>
              <a:xfrm>
                <a:off x="1295642" y="2783249"/>
                <a:ext cx="5888000" cy="726801"/>
              </a:xfrm>
              <a:custGeom>
                <a:avLst/>
                <a:gdLst>
                  <a:gd name="connsiteX0" fmla="*/ 0 w 5613654"/>
                  <a:gd name="connsiteY0" fmla="*/ 0 h 726801"/>
                  <a:gd name="connsiteX1" fmla="*/ 5613654 w 5613654"/>
                  <a:gd name="connsiteY1" fmla="*/ 0 h 726801"/>
                  <a:gd name="connsiteX2" fmla="*/ 5613654 w 5613654"/>
                  <a:gd name="connsiteY2" fmla="*/ 726801 h 726801"/>
                  <a:gd name="connsiteX3" fmla="*/ 0 w 5613654"/>
                  <a:gd name="connsiteY3" fmla="*/ 726801 h 726801"/>
                  <a:gd name="connsiteX4" fmla="*/ 0 w 5613654"/>
                  <a:gd name="connsiteY4" fmla="*/ 0 h 72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654" h="726801">
                    <a:moveTo>
                      <a:pt x="0" y="0"/>
                    </a:moveTo>
                    <a:lnTo>
                      <a:pt x="5613654" y="0"/>
                    </a:lnTo>
                    <a:lnTo>
                      <a:pt x="5613654" y="726801"/>
                    </a:lnTo>
                    <a:lnTo>
                      <a:pt x="0" y="726801"/>
                    </a:lnTo>
                    <a:lnTo>
                      <a:pt x="0" y="0"/>
                    </a:lnTo>
                    <a:close/>
                  </a:path>
                </a:pathLst>
              </a:custGeom>
              <a:scene3d>
                <a:camera prst="orthographicFront"/>
                <a:lightRig rig="flat" dir="t"/>
              </a:scene3d>
              <a:sp3d prstMaterial="dkEdge">
                <a:bevelT w="8200" h="38100"/>
              </a:sp3d>
            </p:spPr>
            <p:style>
              <a:lnRef idx="0">
                <a:schemeClr val="accent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576899" tIns="83820" rIns="83820" bIns="83820" numCol="1" spcCol="1270" anchor="ctr" anchorCtr="0">
                <a:noAutofit/>
              </a:bodyPr>
              <a:lstStyle/>
              <a:p>
                <a:pPr defTabSz="1466850">
                  <a:lnSpc>
                    <a:spcPct val="90000"/>
                  </a:lnSpc>
                  <a:spcAft>
                    <a:spcPct val="35000"/>
                  </a:spcAft>
                </a:pPr>
                <a:r>
                  <a:rPr lang="en-NZ" sz="3000" dirty="0">
                    <a:latin typeface="Calibri" panose="020F0502020204030204" pitchFamily="34" charset="0"/>
                    <a:cs typeface="Calibri" panose="020F0502020204030204" pitchFamily="34" charset="0"/>
                  </a:rPr>
                  <a:t>Personal preparedness</a:t>
                </a:r>
              </a:p>
            </p:txBody>
          </p:sp>
          <p:sp>
            <p:nvSpPr>
              <p:cNvPr id="10" name="Oval 9">
                <a:extLst>
                  <a:ext uri="{FF2B5EF4-FFF2-40B4-BE49-F238E27FC236}">
                    <a16:creationId xmlns:a16="http://schemas.microsoft.com/office/drawing/2014/main" id="{EA23D203-ABE5-4440-9D16-2BA12D5DE61F}"/>
                  </a:ext>
                </a:extLst>
              </p:cNvPr>
              <p:cNvSpPr/>
              <p:nvPr/>
            </p:nvSpPr>
            <p:spPr>
              <a:xfrm>
                <a:off x="841391" y="2692400"/>
                <a:ext cx="820896" cy="812138"/>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AU" sz="3600" dirty="0">
                    <a:solidFill>
                      <a:schemeClr val="bg1">
                        <a:lumMod val="50000"/>
                      </a:schemeClr>
                    </a:solidFill>
                  </a:rPr>
                  <a:t>2</a:t>
                </a:r>
              </a:p>
            </p:txBody>
          </p:sp>
          <p:sp>
            <p:nvSpPr>
              <p:cNvPr id="13" name="Freeform: Shape 12">
                <a:extLst>
                  <a:ext uri="{FF2B5EF4-FFF2-40B4-BE49-F238E27FC236}">
                    <a16:creationId xmlns:a16="http://schemas.microsoft.com/office/drawing/2014/main" id="{609F09F8-B1D1-4570-8957-9FA88DE096F4}"/>
                  </a:ext>
                </a:extLst>
              </p:cNvPr>
              <p:cNvSpPr/>
              <p:nvPr/>
            </p:nvSpPr>
            <p:spPr>
              <a:xfrm>
                <a:off x="1382526" y="4121508"/>
                <a:ext cx="6294068" cy="726801"/>
              </a:xfrm>
              <a:custGeom>
                <a:avLst/>
                <a:gdLst>
                  <a:gd name="connsiteX0" fmla="*/ 0 w 6030346"/>
                  <a:gd name="connsiteY0" fmla="*/ 0 h 726801"/>
                  <a:gd name="connsiteX1" fmla="*/ 6030346 w 6030346"/>
                  <a:gd name="connsiteY1" fmla="*/ 0 h 726801"/>
                  <a:gd name="connsiteX2" fmla="*/ 6030346 w 6030346"/>
                  <a:gd name="connsiteY2" fmla="*/ 726801 h 726801"/>
                  <a:gd name="connsiteX3" fmla="*/ 0 w 6030346"/>
                  <a:gd name="connsiteY3" fmla="*/ 726801 h 726801"/>
                  <a:gd name="connsiteX4" fmla="*/ 0 w 6030346"/>
                  <a:gd name="connsiteY4" fmla="*/ 0 h 72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0346" h="726801">
                    <a:moveTo>
                      <a:pt x="0" y="0"/>
                    </a:moveTo>
                    <a:lnTo>
                      <a:pt x="6030346" y="0"/>
                    </a:lnTo>
                    <a:lnTo>
                      <a:pt x="6030346" y="726801"/>
                    </a:lnTo>
                    <a:lnTo>
                      <a:pt x="0" y="726801"/>
                    </a:lnTo>
                    <a:lnTo>
                      <a:pt x="0" y="0"/>
                    </a:lnTo>
                    <a:close/>
                  </a:path>
                </a:pathLst>
              </a:custGeom>
              <a:scene3d>
                <a:camera prst="orthographicFront"/>
                <a:lightRig rig="flat" dir="t"/>
              </a:scene3d>
              <a:sp3d prstMaterial="dkEdge">
                <a:bevelT w="8200" h="38100"/>
              </a:sp3d>
            </p:spPr>
            <p:style>
              <a:lnRef idx="0">
                <a:schemeClr val="accent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576899" tIns="83820" rIns="83820" bIns="83820" numCol="1" spcCol="1270" anchor="ctr" anchorCtr="0">
                <a:noAutofit/>
              </a:bodyPr>
              <a:lstStyle/>
              <a:p>
                <a:pPr defTabSz="1466850">
                  <a:lnSpc>
                    <a:spcPct val="90000"/>
                  </a:lnSpc>
                  <a:spcAft>
                    <a:spcPct val="35000"/>
                  </a:spcAft>
                </a:pPr>
                <a:r>
                  <a:rPr lang="en-NZ" sz="3000" dirty="0">
                    <a:latin typeface="Calibri" panose="020F0502020204030204" pitchFamily="34" charset="0"/>
                    <a:cs typeface="Calibri" panose="020F0502020204030204" pitchFamily="34" charset="0"/>
                  </a:rPr>
                  <a:t>Creating an adaptable business</a:t>
                </a:r>
                <a:endParaRPr lang="en-AU" sz="3000" dirty="0"/>
              </a:p>
            </p:txBody>
          </p:sp>
          <p:sp>
            <p:nvSpPr>
              <p:cNvPr id="14" name="Oval 13">
                <a:extLst>
                  <a:ext uri="{FF2B5EF4-FFF2-40B4-BE49-F238E27FC236}">
                    <a16:creationId xmlns:a16="http://schemas.microsoft.com/office/drawing/2014/main" id="{DA5BA6CC-2C1F-4D2F-BA95-5D05BD24485D}"/>
                  </a:ext>
                </a:extLst>
              </p:cNvPr>
              <p:cNvSpPr/>
              <p:nvPr/>
            </p:nvSpPr>
            <p:spPr>
              <a:xfrm>
                <a:off x="928271" y="4030658"/>
                <a:ext cx="820896" cy="812138"/>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AU" sz="3600" dirty="0">
                    <a:solidFill>
                      <a:schemeClr val="bg1">
                        <a:lumMod val="50000"/>
                      </a:schemeClr>
                    </a:solidFill>
                  </a:rPr>
                  <a:t>3</a:t>
                </a:r>
              </a:p>
            </p:txBody>
          </p:sp>
        </p:grpSp>
        <p:grpSp>
          <p:nvGrpSpPr>
            <p:cNvPr id="3" name="Group 2">
              <a:extLst>
                <a:ext uri="{FF2B5EF4-FFF2-40B4-BE49-F238E27FC236}">
                  <a16:creationId xmlns:a16="http://schemas.microsoft.com/office/drawing/2014/main" id="{1C18B7E4-95B8-4F37-B5FC-47BF1050E937}"/>
                </a:ext>
              </a:extLst>
            </p:cNvPr>
            <p:cNvGrpSpPr/>
            <p:nvPr/>
          </p:nvGrpSpPr>
          <p:grpSpPr>
            <a:xfrm>
              <a:off x="378517" y="4419600"/>
              <a:ext cx="6139852" cy="720000"/>
              <a:chOff x="378517" y="4419600"/>
              <a:chExt cx="6139852" cy="720000"/>
            </a:xfrm>
          </p:grpSpPr>
          <p:sp>
            <p:nvSpPr>
              <p:cNvPr id="16" name="Freeform: Shape 15">
                <a:extLst>
                  <a:ext uri="{FF2B5EF4-FFF2-40B4-BE49-F238E27FC236}">
                    <a16:creationId xmlns:a16="http://schemas.microsoft.com/office/drawing/2014/main" id="{77157D6F-A81F-4CF1-8408-891BADE86025}"/>
                  </a:ext>
                </a:extLst>
              </p:cNvPr>
              <p:cNvSpPr/>
              <p:nvPr/>
            </p:nvSpPr>
            <p:spPr>
              <a:xfrm>
                <a:off x="803920" y="4464000"/>
                <a:ext cx="5714449" cy="648000"/>
              </a:xfrm>
              <a:custGeom>
                <a:avLst/>
                <a:gdLst>
                  <a:gd name="connsiteX0" fmla="*/ 0 w 6030346"/>
                  <a:gd name="connsiteY0" fmla="*/ 0 h 726801"/>
                  <a:gd name="connsiteX1" fmla="*/ 6030346 w 6030346"/>
                  <a:gd name="connsiteY1" fmla="*/ 0 h 726801"/>
                  <a:gd name="connsiteX2" fmla="*/ 6030346 w 6030346"/>
                  <a:gd name="connsiteY2" fmla="*/ 726801 h 726801"/>
                  <a:gd name="connsiteX3" fmla="*/ 0 w 6030346"/>
                  <a:gd name="connsiteY3" fmla="*/ 726801 h 726801"/>
                  <a:gd name="connsiteX4" fmla="*/ 0 w 6030346"/>
                  <a:gd name="connsiteY4" fmla="*/ 0 h 72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0346" h="726801">
                    <a:moveTo>
                      <a:pt x="0" y="0"/>
                    </a:moveTo>
                    <a:lnTo>
                      <a:pt x="6030346" y="0"/>
                    </a:lnTo>
                    <a:lnTo>
                      <a:pt x="6030346" y="726801"/>
                    </a:lnTo>
                    <a:lnTo>
                      <a:pt x="0" y="726801"/>
                    </a:lnTo>
                    <a:lnTo>
                      <a:pt x="0" y="0"/>
                    </a:lnTo>
                    <a:close/>
                  </a:path>
                </a:pathLst>
              </a:custGeom>
              <a:scene3d>
                <a:camera prst="orthographicFront"/>
                <a:lightRig rig="flat" dir="t"/>
              </a:scene3d>
              <a:sp3d prstMaterial="dkEdge">
                <a:bevelT w="8200" h="38100"/>
              </a:sp3d>
            </p:spPr>
            <p:style>
              <a:lnRef idx="0">
                <a:schemeClr val="accent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576899" tIns="83820" rIns="83820" bIns="83820" numCol="1" spcCol="1270" anchor="ctr" anchorCtr="0">
                <a:noAutofit/>
              </a:bodyPr>
              <a:lstStyle/>
              <a:p>
                <a:pPr defTabSz="1466850">
                  <a:lnSpc>
                    <a:spcPct val="90000"/>
                  </a:lnSpc>
                  <a:spcAft>
                    <a:spcPct val="35000"/>
                  </a:spcAft>
                </a:pPr>
                <a:r>
                  <a:rPr lang="en-NZ" sz="3000" dirty="0">
                    <a:latin typeface="Calibri" panose="020F0502020204030204" pitchFamily="34" charset="0"/>
                    <a:cs typeface="Calibri" panose="020F0502020204030204" pitchFamily="34" charset="0"/>
                  </a:rPr>
                  <a:t>Managing your risks</a:t>
                </a:r>
                <a:endParaRPr lang="en-AU" sz="3000" dirty="0"/>
              </a:p>
            </p:txBody>
          </p:sp>
          <p:sp>
            <p:nvSpPr>
              <p:cNvPr id="15" name="Oval 14">
                <a:extLst>
                  <a:ext uri="{FF2B5EF4-FFF2-40B4-BE49-F238E27FC236}">
                    <a16:creationId xmlns:a16="http://schemas.microsoft.com/office/drawing/2014/main" id="{045B8E7C-1A75-4BFF-8D4B-2A5BC9427BB1}"/>
                  </a:ext>
                </a:extLst>
              </p:cNvPr>
              <p:cNvSpPr/>
              <p:nvPr/>
            </p:nvSpPr>
            <p:spPr>
              <a:xfrm>
                <a:off x="378517" y="4419600"/>
                <a:ext cx="727765" cy="720000"/>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AU" sz="3600" dirty="0">
                    <a:solidFill>
                      <a:schemeClr val="bg1">
                        <a:lumMod val="50000"/>
                      </a:schemeClr>
                    </a:solidFill>
                  </a:rPr>
                  <a:t>4</a:t>
                </a:r>
              </a:p>
            </p:txBody>
          </p:sp>
        </p:grpSp>
      </p:grpSp>
    </p:spTree>
    <p:extLst>
      <p:ext uri="{BB962C8B-B14F-4D97-AF65-F5344CB8AC3E}">
        <p14:creationId xmlns:p14="http://schemas.microsoft.com/office/powerpoint/2010/main" val="3572193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75D7D-EF00-4A26-87AC-EE48A8631A62}"/>
              </a:ext>
            </a:extLst>
          </p:cNvPr>
          <p:cNvSpPr>
            <a:spLocks noGrp="1"/>
          </p:cNvSpPr>
          <p:nvPr>
            <p:ph type="title"/>
          </p:nvPr>
        </p:nvSpPr>
        <p:spPr/>
        <p:txBody>
          <a:bodyPr/>
          <a:lstStyle/>
          <a:p>
            <a:r>
              <a:rPr lang="en-NZ" sz="3600" dirty="0"/>
              <a:t>Mitigation or reducing impacts and loss</a:t>
            </a:r>
          </a:p>
        </p:txBody>
      </p:sp>
      <p:pic>
        <p:nvPicPr>
          <p:cNvPr id="8" name="Picture Placeholder 7">
            <a:extLst>
              <a:ext uri="{FF2B5EF4-FFF2-40B4-BE49-F238E27FC236}">
                <a16:creationId xmlns:a16="http://schemas.microsoft.com/office/drawing/2014/main" id="{2DBD582E-0195-4C21-AFC1-AE6B5D032640}"/>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rot="21444880">
            <a:off x="4410029" y="2450002"/>
            <a:ext cx="3960428" cy="2986050"/>
          </a:xfrm>
        </p:spPr>
      </p:pic>
      <p:sp>
        <p:nvSpPr>
          <p:cNvPr id="4" name="Text Placeholder 3">
            <a:extLst>
              <a:ext uri="{FF2B5EF4-FFF2-40B4-BE49-F238E27FC236}">
                <a16:creationId xmlns:a16="http://schemas.microsoft.com/office/drawing/2014/main" id="{9C587C18-87D5-4B19-9895-541CD07D8550}"/>
              </a:ext>
            </a:extLst>
          </p:cNvPr>
          <p:cNvSpPr>
            <a:spLocks noGrp="1"/>
          </p:cNvSpPr>
          <p:nvPr>
            <p:ph type="body" sz="quarter" idx="4294967295"/>
          </p:nvPr>
        </p:nvSpPr>
        <p:spPr>
          <a:xfrm rot="21400320">
            <a:off x="4558570" y="2432798"/>
            <a:ext cx="3928594" cy="1741487"/>
          </a:xfrm>
          <a:noFill/>
        </p:spPr>
        <p:txBody>
          <a:bodyPr/>
          <a:lstStyle/>
          <a:p>
            <a:pPr marL="0" indent="0">
              <a:buNone/>
            </a:pPr>
            <a:r>
              <a:rPr lang="en-NZ" sz="2400" b="1" dirty="0">
                <a:solidFill>
                  <a:srgbClr val="C00000"/>
                </a:solidFill>
              </a:rPr>
              <a:t>For example, earthquakes </a:t>
            </a:r>
            <a:br>
              <a:rPr lang="en-NZ" sz="2400" b="1" dirty="0">
                <a:solidFill>
                  <a:srgbClr val="C00000"/>
                </a:solidFill>
              </a:rPr>
            </a:br>
            <a:r>
              <a:rPr lang="en-NZ" sz="2400" b="1" dirty="0">
                <a:solidFill>
                  <a:srgbClr val="C00000"/>
                </a:solidFill>
              </a:rPr>
              <a:t>don’t kill people  - falling buildings and landslides do.</a:t>
            </a:r>
          </a:p>
        </p:txBody>
      </p:sp>
      <p:sp>
        <p:nvSpPr>
          <p:cNvPr id="3" name="Text Placeholder 2">
            <a:extLst>
              <a:ext uri="{FF2B5EF4-FFF2-40B4-BE49-F238E27FC236}">
                <a16:creationId xmlns:a16="http://schemas.microsoft.com/office/drawing/2014/main" id="{CA78F57F-40B3-41F6-9A50-08EBC96002CC}"/>
              </a:ext>
            </a:extLst>
          </p:cNvPr>
          <p:cNvSpPr>
            <a:spLocks noGrp="1"/>
          </p:cNvSpPr>
          <p:nvPr>
            <p:ph type="body" sz="quarter" idx="4294967295"/>
          </p:nvPr>
        </p:nvSpPr>
        <p:spPr>
          <a:xfrm rot="21408127">
            <a:off x="1053357" y="2450313"/>
            <a:ext cx="3082925" cy="2047875"/>
          </a:xfrm>
        </p:spPr>
        <p:txBody>
          <a:bodyPr/>
          <a:lstStyle/>
          <a:p>
            <a:pPr marL="0" indent="0">
              <a:buNone/>
            </a:pPr>
            <a:r>
              <a:rPr lang="en-NZ" dirty="0"/>
              <a:t>We can’t avoid all hazards, but we can try and reduce some of the consequences.</a:t>
            </a:r>
          </a:p>
        </p:txBody>
      </p:sp>
      <p:sp>
        <p:nvSpPr>
          <p:cNvPr id="5" name="Rectangle 4">
            <a:extLst>
              <a:ext uri="{FF2B5EF4-FFF2-40B4-BE49-F238E27FC236}">
                <a16:creationId xmlns:a16="http://schemas.microsoft.com/office/drawing/2014/main" id="{04F005A4-A201-4C78-95C6-A3D2F050C1E8}"/>
              </a:ext>
            </a:extLst>
          </p:cNvPr>
          <p:cNvSpPr/>
          <p:nvPr/>
        </p:nvSpPr>
        <p:spPr>
          <a:xfrm>
            <a:off x="1064540" y="5440710"/>
            <a:ext cx="7467600" cy="523220"/>
          </a:xfrm>
          <a:prstGeom prst="rect">
            <a:avLst/>
          </a:prstGeom>
        </p:spPr>
        <p:txBody>
          <a:bodyPr wrap="square">
            <a:spAutoFit/>
          </a:bodyPr>
          <a:lstStyle/>
          <a:p>
            <a:r>
              <a:rPr lang="en-NZ" sz="2800" dirty="0">
                <a:latin typeface="+mn-lt"/>
              </a:rPr>
              <a:t>We will look at reducing pandemic spread next.</a:t>
            </a:r>
          </a:p>
        </p:txBody>
      </p:sp>
    </p:spTree>
    <p:extLst>
      <p:ext uri="{BB962C8B-B14F-4D97-AF65-F5344CB8AC3E}">
        <p14:creationId xmlns:p14="http://schemas.microsoft.com/office/powerpoint/2010/main" val="12833017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00036-F96C-409D-9F53-057C453EBE2A}"/>
              </a:ext>
            </a:extLst>
          </p:cNvPr>
          <p:cNvSpPr>
            <a:spLocks noGrp="1"/>
          </p:cNvSpPr>
          <p:nvPr>
            <p:ph type="title"/>
          </p:nvPr>
        </p:nvSpPr>
        <p:spPr/>
        <p:txBody>
          <a:bodyPr/>
          <a:lstStyle/>
          <a:p>
            <a:r>
              <a:rPr lang="en-NZ" dirty="0"/>
              <a:t>Mitigation - Pandemic</a:t>
            </a:r>
          </a:p>
        </p:txBody>
      </p:sp>
      <p:sp>
        <p:nvSpPr>
          <p:cNvPr id="3" name="Text Placeholder 2">
            <a:extLst>
              <a:ext uri="{FF2B5EF4-FFF2-40B4-BE49-F238E27FC236}">
                <a16:creationId xmlns:a16="http://schemas.microsoft.com/office/drawing/2014/main" id="{010769C6-B761-4894-8575-D131FAA1B145}"/>
              </a:ext>
            </a:extLst>
          </p:cNvPr>
          <p:cNvSpPr>
            <a:spLocks noGrp="1"/>
          </p:cNvSpPr>
          <p:nvPr>
            <p:ph type="body" sz="quarter" idx="12"/>
          </p:nvPr>
        </p:nvSpPr>
        <p:spPr>
          <a:xfrm>
            <a:off x="457202" y="1592263"/>
            <a:ext cx="4918647" cy="4089400"/>
          </a:xfrm>
        </p:spPr>
        <p:txBody>
          <a:bodyPr/>
          <a:lstStyle/>
          <a:p>
            <a:r>
              <a:rPr lang="mi-NZ" dirty="0"/>
              <a:t>Pandemics can spread quickly from person to person, even before people realise they are infected.  </a:t>
            </a:r>
            <a:endParaRPr lang="en-NZ" dirty="0"/>
          </a:p>
          <a:p>
            <a:r>
              <a:rPr lang="mi-NZ" dirty="0"/>
              <a:t>These are many ways you can try to reduce the spread of illness. </a:t>
            </a:r>
            <a:endParaRPr lang="en-NZ" dirty="0"/>
          </a:p>
        </p:txBody>
      </p:sp>
      <p:pic>
        <p:nvPicPr>
          <p:cNvPr id="9" name="Picture Placeholder 8" descr="A stop sign&#10;&#10;Description generated with very high confidence">
            <a:extLst>
              <a:ext uri="{FF2B5EF4-FFF2-40B4-BE49-F238E27FC236}">
                <a16:creationId xmlns:a16="http://schemas.microsoft.com/office/drawing/2014/main" id="{869AA9C4-058F-41E0-B3AF-1EF90F188403}"/>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rot="21575839">
            <a:off x="5647476" y="2297468"/>
            <a:ext cx="3271837" cy="2479675"/>
          </a:xfrm>
        </p:spPr>
      </p:pic>
      <p:pic>
        <p:nvPicPr>
          <p:cNvPr id="5" name="Picture Placeholder 8" descr="A stop sign&#10;&#10;Description generated with very high confidence">
            <a:extLst>
              <a:ext uri="{FF2B5EF4-FFF2-40B4-BE49-F238E27FC236}">
                <a16:creationId xmlns:a16="http://schemas.microsoft.com/office/drawing/2014/main" id="{C3FEB98E-BD1C-D640-9DDB-1CBBC346FD2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rot="21575839">
            <a:off x="5406290" y="2397127"/>
            <a:ext cx="3271837" cy="2479675"/>
          </a:xfrm>
          <a:prstGeom prst="rect">
            <a:avLst/>
          </a:prstGeom>
          <a:noFill/>
          <a:ln w="9525">
            <a:noFill/>
            <a:miter lim="800000"/>
            <a:headEnd/>
            <a:tailEnd/>
          </a:ln>
        </p:spPr>
      </p:pic>
    </p:spTree>
    <p:extLst>
      <p:ext uri="{BB962C8B-B14F-4D97-AF65-F5344CB8AC3E}">
        <p14:creationId xmlns:p14="http://schemas.microsoft.com/office/powerpoint/2010/main" val="21333639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Relocation options </a:t>
            </a:r>
          </a:p>
        </p:txBody>
      </p:sp>
      <p:sp>
        <p:nvSpPr>
          <p:cNvPr id="6" name="Text Placeholder 5">
            <a:extLst>
              <a:ext uri="{FF2B5EF4-FFF2-40B4-BE49-F238E27FC236}">
                <a16:creationId xmlns:a16="http://schemas.microsoft.com/office/drawing/2014/main" id="{E72D0ACE-A7A6-7E4A-A6A3-A97866DE56EA}"/>
              </a:ext>
            </a:extLst>
          </p:cNvPr>
          <p:cNvSpPr>
            <a:spLocks noGrp="1"/>
          </p:cNvSpPr>
          <p:nvPr>
            <p:ph type="body" sz="quarter" idx="12"/>
          </p:nvPr>
        </p:nvSpPr>
        <p:spPr>
          <a:xfrm>
            <a:off x="419100" y="1417640"/>
            <a:ext cx="8229600" cy="4264025"/>
          </a:xfrm>
        </p:spPr>
        <p:txBody>
          <a:bodyPr/>
          <a:lstStyle/>
          <a:p>
            <a:pPr marL="0" indent="0">
              <a:buNone/>
            </a:pPr>
            <a:r>
              <a:rPr lang="en-US" sz="3200" b="1" dirty="0">
                <a:solidFill>
                  <a:schemeClr val="bg1">
                    <a:lumMod val="50000"/>
                  </a:schemeClr>
                </a:solidFill>
              </a:rPr>
              <a:t>WHAT OPTIONS MIGHT WORK FOR YOU?</a:t>
            </a:r>
          </a:p>
          <a:p>
            <a:pPr marL="0" indent="0">
              <a:buNone/>
            </a:pPr>
            <a:r>
              <a:rPr lang="en-US" dirty="0"/>
              <a:t>(temporarily or permanently)</a:t>
            </a:r>
          </a:p>
          <a:p>
            <a:r>
              <a:rPr lang="en-US" dirty="0"/>
              <a:t>Working from home.</a:t>
            </a:r>
          </a:p>
          <a:p>
            <a:r>
              <a:rPr lang="en-US" dirty="0"/>
              <a:t>Co-locating/sharing with another business.</a:t>
            </a:r>
          </a:p>
          <a:p>
            <a:r>
              <a:rPr lang="en-US" dirty="0"/>
              <a:t>Renting new premises outside the</a:t>
            </a:r>
            <a:br>
              <a:rPr lang="en-US" dirty="0"/>
            </a:br>
            <a:r>
              <a:rPr lang="en-US" dirty="0"/>
              <a:t>disaster area.</a:t>
            </a:r>
          </a:p>
          <a:p>
            <a:r>
              <a:rPr lang="en-US" dirty="0"/>
              <a:t>Rapidly constructing new premises.</a:t>
            </a:r>
          </a:p>
          <a:p>
            <a:r>
              <a:rPr lang="en-US" dirty="0"/>
              <a:t>What else?</a:t>
            </a:r>
          </a:p>
        </p:txBody>
      </p:sp>
      <p:pic>
        <p:nvPicPr>
          <p:cNvPr id="5" name="Picture 4" descr="A close up of a sign&#10;&#10;Description generated with very high confidence">
            <a:extLst>
              <a:ext uri="{FF2B5EF4-FFF2-40B4-BE49-F238E27FC236}">
                <a16:creationId xmlns:a16="http://schemas.microsoft.com/office/drawing/2014/main" id="{99C27D0B-8463-4BE5-AD5C-B092D0EE1760}"/>
              </a:ext>
            </a:extLst>
          </p:cNvPr>
          <p:cNvPicPr>
            <a:picLocks noChangeAspect="1"/>
          </p:cNvPicPr>
          <p:nvPr/>
        </p:nvPicPr>
        <p:blipFill>
          <a:blip r:embed="rId3">
            <a:duotone>
              <a:schemeClr val="accent1">
                <a:shade val="45000"/>
                <a:satMod val="135000"/>
              </a:schemeClr>
              <a:prstClr val="white"/>
            </a:duotone>
          </a:blip>
          <a:stretch>
            <a:fillRect/>
          </a:stretch>
        </p:blipFill>
        <p:spPr>
          <a:xfrm flipH="1">
            <a:off x="6400802" y="3538540"/>
            <a:ext cx="2128837" cy="2143125"/>
          </a:xfrm>
          <a:prstGeom prst="rect">
            <a:avLst/>
          </a:prstGeom>
        </p:spPr>
      </p:pic>
    </p:spTree>
    <p:extLst>
      <p:ext uri="{BB962C8B-B14F-4D97-AF65-F5344CB8AC3E}">
        <p14:creationId xmlns:p14="http://schemas.microsoft.com/office/powerpoint/2010/main" val="329093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a:t>
            </a:r>
          </a:p>
        </p:txBody>
      </p:sp>
      <p:pic>
        <p:nvPicPr>
          <p:cNvPr id="9" name="Picture Placeholder 8" descr="A blackboard sign on a wooden surface&#10;&#10;Description generated with high confidence">
            <a:extLst>
              <a:ext uri="{FF2B5EF4-FFF2-40B4-BE49-F238E27FC236}">
                <a16:creationId xmlns:a16="http://schemas.microsoft.com/office/drawing/2014/main" id="{C5E30AFC-DAC3-4E2D-8005-4D58AB00213E}"/>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6" name="Text Placeholder 5">
            <a:extLst>
              <a:ext uri="{FF2B5EF4-FFF2-40B4-BE49-F238E27FC236}">
                <a16:creationId xmlns:a16="http://schemas.microsoft.com/office/drawing/2014/main" id="{E72D0ACE-A7A6-7E4A-A6A3-A97866DE56EA}"/>
              </a:ext>
            </a:extLst>
          </p:cNvPr>
          <p:cNvSpPr>
            <a:spLocks noGrp="1"/>
          </p:cNvSpPr>
          <p:nvPr>
            <p:ph type="body" sz="quarter" idx="4294967295"/>
          </p:nvPr>
        </p:nvSpPr>
        <p:spPr>
          <a:xfrm rot="21378252">
            <a:off x="5075175" y="3142250"/>
            <a:ext cx="2973388" cy="1522413"/>
          </a:xfrm>
        </p:spPr>
        <p:txBody>
          <a:bodyPr/>
          <a:lstStyle/>
          <a:p>
            <a:pPr marL="0" indent="0">
              <a:buNone/>
            </a:pPr>
            <a:r>
              <a:rPr lang="en-US" dirty="0"/>
              <a:t>What if people stop wanting your goods or services?</a:t>
            </a:r>
          </a:p>
        </p:txBody>
      </p:sp>
    </p:spTree>
    <p:extLst>
      <p:ext uri="{BB962C8B-B14F-4D97-AF65-F5344CB8AC3E}">
        <p14:creationId xmlns:p14="http://schemas.microsoft.com/office/powerpoint/2010/main" val="2099734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ky&#10;&#10;Description generated with very high confidence">
            <a:extLst>
              <a:ext uri="{FF2B5EF4-FFF2-40B4-BE49-F238E27FC236}">
                <a16:creationId xmlns:a16="http://schemas.microsoft.com/office/drawing/2014/main" id="{F19902D0-73B7-40B7-B2AA-C67C807BB5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144000" cy="5882014"/>
          </a:xfrm>
          <a:prstGeom prst="rect">
            <a:avLst/>
          </a:prstGeom>
        </p:spPr>
      </p:pic>
      <p:sp>
        <p:nvSpPr>
          <p:cNvPr id="2" name="Title 1"/>
          <p:cNvSpPr>
            <a:spLocks noGrp="1"/>
          </p:cNvSpPr>
          <p:nvPr>
            <p:ph type="title"/>
          </p:nvPr>
        </p:nvSpPr>
        <p:spPr/>
        <p:txBody>
          <a:bodyPr/>
          <a:lstStyle/>
          <a:p>
            <a:r>
              <a:rPr lang="en-US" dirty="0"/>
              <a:t>Supply chain</a:t>
            </a:r>
          </a:p>
        </p:txBody>
      </p:sp>
      <p:sp>
        <p:nvSpPr>
          <p:cNvPr id="6" name="Text Placeholder 5">
            <a:extLst>
              <a:ext uri="{FF2B5EF4-FFF2-40B4-BE49-F238E27FC236}">
                <a16:creationId xmlns:a16="http://schemas.microsoft.com/office/drawing/2014/main" id="{E72D0ACE-A7A6-7E4A-A6A3-A97866DE56EA}"/>
              </a:ext>
            </a:extLst>
          </p:cNvPr>
          <p:cNvSpPr>
            <a:spLocks noGrp="1"/>
          </p:cNvSpPr>
          <p:nvPr>
            <p:ph type="body" sz="quarter" idx="12"/>
          </p:nvPr>
        </p:nvSpPr>
        <p:spPr>
          <a:xfrm>
            <a:off x="434010" y="1384300"/>
            <a:ext cx="3528391" cy="4089400"/>
          </a:xfrm>
        </p:spPr>
        <p:txBody>
          <a:bodyPr/>
          <a:lstStyle/>
          <a:p>
            <a:pPr marL="0" indent="0">
              <a:buNone/>
            </a:pPr>
            <a:r>
              <a:rPr lang="en-US" sz="3200" dirty="0"/>
              <a:t>What if you </a:t>
            </a:r>
            <a:r>
              <a:rPr lang="en-US" sz="3200" dirty="0">
                <a:solidFill>
                  <a:schemeClr val="accent1">
                    <a:lumMod val="75000"/>
                  </a:schemeClr>
                </a:solidFill>
              </a:rPr>
              <a:t>can’t get </a:t>
            </a:r>
            <a:r>
              <a:rPr lang="en-US" sz="3200" dirty="0"/>
              <a:t>the materials or things that you need?</a:t>
            </a:r>
            <a:endParaRPr lang="en-US" dirty="0"/>
          </a:p>
          <a:p>
            <a:pPr marL="0" indent="0">
              <a:buNone/>
            </a:pPr>
            <a:endParaRPr lang="en-US" dirty="0"/>
          </a:p>
        </p:txBody>
      </p:sp>
    </p:spTree>
    <p:extLst>
      <p:ext uri="{BB962C8B-B14F-4D97-AF65-F5344CB8AC3E}">
        <p14:creationId xmlns:p14="http://schemas.microsoft.com/office/powerpoint/2010/main" val="29172936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4534"/>
            <a:ext cx="8229600" cy="1143000"/>
          </a:xfrm>
        </p:spPr>
        <p:txBody>
          <a:bodyPr/>
          <a:lstStyle/>
          <a:p>
            <a:r>
              <a:rPr lang="en-US" dirty="0"/>
              <a:t>Financing recovery</a:t>
            </a:r>
          </a:p>
        </p:txBody>
      </p:sp>
      <p:pic>
        <p:nvPicPr>
          <p:cNvPr id="7" name="Picture Placeholder 6" descr="A picture containing bedclothes, clothing&#10;&#10;Description generated with very high confidence">
            <a:extLst>
              <a:ext uri="{FF2B5EF4-FFF2-40B4-BE49-F238E27FC236}">
                <a16:creationId xmlns:a16="http://schemas.microsoft.com/office/drawing/2014/main" id="{3F0525D2-E04E-423A-B3A0-A3EB9CF8C42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6" name="Text Placeholder 5">
            <a:extLst>
              <a:ext uri="{FF2B5EF4-FFF2-40B4-BE49-F238E27FC236}">
                <a16:creationId xmlns:a16="http://schemas.microsoft.com/office/drawing/2014/main" id="{E72D0ACE-A7A6-7E4A-A6A3-A97866DE56EA}"/>
              </a:ext>
            </a:extLst>
          </p:cNvPr>
          <p:cNvSpPr>
            <a:spLocks noGrp="1"/>
          </p:cNvSpPr>
          <p:nvPr>
            <p:ph sz="half" idx="1"/>
          </p:nvPr>
        </p:nvSpPr>
        <p:spPr>
          <a:xfrm>
            <a:off x="440501" y="1879548"/>
            <a:ext cx="3352799" cy="3288475"/>
          </a:xfrm>
        </p:spPr>
        <p:txBody>
          <a:bodyPr/>
          <a:lstStyle/>
          <a:p>
            <a:pPr marL="0" indent="0">
              <a:buNone/>
            </a:pPr>
            <a:r>
              <a:rPr lang="en-NZ" dirty="0"/>
              <a:t>One of the key areas of planning relates to </a:t>
            </a:r>
            <a:r>
              <a:rPr lang="en-NZ" dirty="0">
                <a:solidFill>
                  <a:schemeClr val="accent1">
                    <a:lumMod val="75000"/>
                  </a:schemeClr>
                </a:solidFill>
              </a:rPr>
              <a:t>financial sustainability.  </a:t>
            </a:r>
          </a:p>
          <a:p>
            <a:pPr marL="0" indent="0">
              <a:buNone/>
            </a:pPr>
            <a:r>
              <a:rPr lang="en-NZ" dirty="0"/>
              <a:t>If your organisation is affected by a crisis, what financial reserves/sources of cash can you call on?</a:t>
            </a:r>
          </a:p>
          <a:p>
            <a:pPr marL="0" indent="0">
              <a:buNone/>
            </a:pPr>
            <a:endParaRPr lang="en-US" dirty="0"/>
          </a:p>
        </p:txBody>
      </p:sp>
    </p:spTree>
    <p:extLst>
      <p:ext uri="{BB962C8B-B14F-4D97-AF65-F5344CB8AC3E}">
        <p14:creationId xmlns:p14="http://schemas.microsoft.com/office/powerpoint/2010/main" val="15852407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BEF7C-40FF-4BB9-94D2-92616EC36438}"/>
              </a:ext>
            </a:extLst>
          </p:cNvPr>
          <p:cNvSpPr>
            <a:spLocks noGrp="1"/>
          </p:cNvSpPr>
          <p:nvPr>
            <p:ph type="title"/>
          </p:nvPr>
        </p:nvSpPr>
        <p:spPr/>
        <p:txBody>
          <a:bodyPr/>
          <a:lstStyle/>
          <a:p>
            <a:r>
              <a:rPr lang="en-NZ" dirty="0"/>
              <a:t>Next steps to complete your</a:t>
            </a:r>
            <a:br>
              <a:rPr lang="en-NZ" dirty="0"/>
            </a:br>
            <a:r>
              <a:rPr lang="en-NZ" dirty="0"/>
              <a:t>Business Continuity Plan</a:t>
            </a:r>
          </a:p>
        </p:txBody>
      </p:sp>
      <p:sp>
        <p:nvSpPr>
          <p:cNvPr id="4" name="Text Placeholder 3">
            <a:extLst>
              <a:ext uri="{FF2B5EF4-FFF2-40B4-BE49-F238E27FC236}">
                <a16:creationId xmlns:a16="http://schemas.microsoft.com/office/drawing/2014/main" id="{629C649E-33A1-441E-8350-02BE952C1F06}"/>
              </a:ext>
            </a:extLst>
          </p:cNvPr>
          <p:cNvSpPr>
            <a:spLocks noGrp="1"/>
          </p:cNvSpPr>
          <p:nvPr>
            <p:ph type="body" sz="quarter" idx="12"/>
          </p:nvPr>
        </p:nvSpPr>
        <p:spPr/>
        <p:txBody>
          <a:bodyPr/>
          <a:lstStyle/>
          <a:p>
            <a:pPr marL="214313" indent="-214313">
              <a:buFont typeface="Arial" panose="020B0604020202020204" pitchFamily="34" charset="0"/>
              <a:buChar char="•"/>
            </a:pPr>
            <a:r>
              <a:rPr lang="en-NZ" sz="2600" dirty="0"/>
              <a:t>Complete each step in your workbook.</a:t>
            </a:r>
          </a:p>
          <a:p>
            <a:pPr marL="214313" indent="-214313">
              <a:buFont typeface="Arial" panose="020B0604020202020204" pitchFamily="34" charset="0"/>
              <a:buChar char="•"/>
            </a:pPr>
            <a:r>
              <a:rPr lang="en-NZ" sz="2600" dirty="0"/>
              <a:t>Write it all down (in whatever format works for you). </a:t>
            </a:r>
            <a:br>
              <a:rPr lang="en-NZ" sz="2600" dirty="0"/>
            </a:br>
            <a:r>
              <a:rPr lang="en-NZ" sz="2600" dirty="0"/>
              <a:t>You could use the Atlas app to record this if you choose.</a:t>
            </a:r>
          </a:p>
          <a:p>
            <a:pPr marL="214313" indent="-214313">
              <a:buFont typeface="Arial" panose="020B0604020202020204" pitchFamily="34" charset="0"/>
              <a:buChar char="•"/>
            </a:pPr>
            <a:r>
              <a:rPr lang="en-NZ" sz="2600" dirty="0"/>
              <a:t>Share it with other members of your team</a:t>
            </a:r>
            <a:br>
              <a:rPr lang="en-NZ" sz="2600" dirty="0"/>
            </a:br>
            <a:r>
              <a:rPr lang="en-NZ" sz="2600" dirty="0"/>
              <a:t>(preferably all of them).</a:t>
            </a:r>
          </a:p>
          <a:p>
            <a:pPr marL="214313" indent="-214313">
              <a:buFont typeface="Arial" panose="020B0604020202020204" pitchFamily="34" charset="0"/>
              <a:buChar char="•"/>
            </a:pPr>
            <a:r>
              <a:rPr lang="en-NZ" sz="2600" dirty="0"/>
              <a:t>Keep it up to date.</a:t>
            </a:r>
          </a:p>
          <a:p>
            <a:pPr marL="0" indent="0">
              <a:buNone/>
            </a:pPr>
            <a:endParaRPr lang="en-NZ" sz="1200" dirty="0"/>
          </a:p>
          <a:p>
            <a:pPr marL="0" indent="0">
              <a:buNone/>
            </a:pPr>
            <a:r>
              <a:rPr lang="en-NZ" dirty="0">
                <a:solidFill>
                  <a:schemeClr val="accent1">
                    <a:lumMod val="75000"/>
                  </a:schemeClr>
                </a:solidFill>
              </a:rPr>
              <a:t>TO ADVANCE YOUR BASIC PLAN,</a:t>
            </a:r>
            <a:br>
              <a:rPr lang="en-NZ" dirty="0">
                <a:solidFill>
                  <a:schemeClr val="accent1">
                    <a:lumMod val="75000"/>
                  </a:schemeClr>
                </a:solidFill>
              </a:rPr>
            </a:br>
            <a:r>
              <a:rPr lang="en-NZ" dirty="0">
                <a:solidFill>
                  <a:schemeClr val="accent1">
                    <a:lumMod val="75000"/>
                  </a:schemeClr>
                </a:solidFill>
              </a:rPr>
              <a:t> CHECK OUT THE ATLAS APP.</a:t>
            </a:r>
          </a:p>
          <a:p>
            <a:endParaRPr lang="en-AU" dirty="0"/>
          </a:p>
          <a:p>
            <a:pPr marL="0" indent="0">
              <a:buNone/>
            </a:pPr>
            <a:endParaRPr lang="en-AU" dirty="0"/>
          </a:p>
        </p:txBody>
      </p:sp>
      <p:pic>
        <p:nvPicPr>
          <p:cNvPr id="8" name="Picture 7" descr="A picture containing clipart&#10;&#10;Description automatically generated">
            <a:extLst>
              <a:ext uri="{FF2B5EF4-FFF2-40B4-BE49-F238E27FC236}">
                <a16:creationId xmlns:a16="http://schemas.microsoft.com/office/drawing/2014/main" id="{7BB53FA0-FDE2-4FCE-945D-280EC86841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29575">
            <a:off x="5307723" y="3841760"/>
            <a:ext cx="3289300" cy="16061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230675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63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59230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3D5DA-9B43-4141-8C1D-507C58664793}"/>
              </a:ext>
            </a:extLst>
          </p:cNvPr>
          <p:cNvSpPr>
            <a:spLocks noGrp="1"/>
          </p:cNvSpPr>
          <p:nvPr>
            <p:ph type="title"/>
          </p:nvPr>
        </p:nvSpPr>
        <p:spPr/>
        <p:txBody>
          <a:bodyPr/>
          <a:lstStyle/>
          <a:p>
            <a:r>
              <a:rPr lang="en-NZ" dirty="0"/>
              <a:t>Wrapping it all up</a:t>
            </a:r>
          </a:p>
        </p:txBody>
      </p:sp>
      <p:sp>
        <p:nvSpPr>
          <p:cNvPr id="3" name="Text Placeholder 2">
            <a:extLst>
              <a:ext uri="{FF2B5EF4-FFF2-40B4-BE49-F238E27FC236}">
                <a16:creationId xmlns:a16="http://schemas.microsoft.com/office/drawing/2014/main" id="{A71E0177-A537-4D6A-8DB9-005DEEC909FD}"/>
              </a:ext>
            </a:extLst>
          </p:cNvPr>
          <p:cNvSpPr>
            <a:spLocks noGrp="1"/>
          </p:cNvSpPr>
          <p:nvPr>
            <p:ph type="body" sz="quarter" idx="12"/>
          </p:nvPr>
        </p:nvSpPr>
        <p:spPr>
          <a:xfrm>
            <a:off x="939216" y="2645732"/>
            <a:ext cx="3158840" cy="2176136"/>
          </a:xfrm>
        </p:spPr>
        <p:txBody>
          <a:bodyPr/>
          <a:lstStyle/>
          <a:p>
            <a:r>
              <a:rPr lang="en-NZ" sz="3600" dirty="0"/>
              <a:t>What are our key takeaway messages?</a:t>
            </a:r>
          </a:p>
          <a:p>
            <a:endParaRPr lang="en-NZ" sz="3600" dirty="0"/>
          </a:p>
          <a:p>
            <a:endParaRPr lang="en-NZ" dirty="0"/>
          </a:p>
        </p:txBody>
      </p:sp>
      <p:sp>
        <p:nvSpPr>
          <p:cNvPr id="4" name="Text Placeholder 3">
            <a:extLst>
              <a:ext uri="{FF2B5EF4-FFF2-40B4-BE49-F238E27FC236}">
                <a16:creationId xmlns:a16="http://schemas.microsoft.com/office/drawing/2014/main" id="{96FB87C0-5266-4C7C-9B0B-E19C859E3FDF}"/>
              </a:ext>
            </a:extLst>
          </p:cNvPr>
          <p:cNvSpPr>
            <a:spLocks noGrp="1"/>
          </p:cNvSpPr>
          <p:nvPr>
            <p:ph type="body" sz="quarter" idx="13"/>
          </p:nvPr>
        </p:nvSpPr>
        <p:spPr/>
        <p:txBody>
          <a:bodyPr/>
          <a:lstStyle/>
          <a:p>
            <a:pPr lvl="0" algn="ctr"/>
            <a:r>
              <a:rPr lang="en-NZ" b="1" dirty="0"/>
              <a:t>THE SHORT VERSION</a:t>
            </a:r>
          </a:p>
          <a:p>
            <a:pPr lvl="0" algn="ctr"/>
            <a:r>
              <a:rPr lang="en-NZ" dirty="0"/>
              <a:t>There are lots of actions YOU can take to make your business strong.</a:t>
            </a:r>
            <a:endParaRPr lang="en-AU" dirty="0"/>
          </a:p>
          <a:p>
            <a:endParaRPr lang="en-AU" dirty="0"/>
          </a:p>
        </p:txBody>
      </p:sp>
    </p:spTree>
    <p:extLst>
      <p:ext uri="{BB962C8B-B14F-4D97-AF65-F5344CB8AC3E}">
        <p14:creationId xmlns:p14="http://schemas.microsoft.com/office/powerpoint/2010/main" val="870815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1CA6E-9ACE-40DC-8B6A-03B92EE0435D}"/>
              </a:ext>
            </a:extLst>
          </p:cNvPr>
          <p:cNvSpPr>
            <a:spLocks noGrp="1"/>
          </p:cNvSpPr>
          <p:nvPr>
            <p:ph type="title"/>
          </p:nvPr>
        </p:nvSpPr>
        <p:spPr>
          <a:xfrm>
            <a:off x="228600" y="228600"/>
            <a:ext cx="8229600" cy="1143000"/>
          </a:xfrm>
        </p:spPr>
        <p:txBody>
          <a:bodyPr/>
          <a:lstStyle/>
          <a:p>
            <a:r>
              <a:rPr lang="en-NZ" dirty="0"/>
              <a:t>What are the </a:t>
            </a:r>
            <a:r>
              <a:rPr lang="en-NZ" dirty="0">
                <a:solidFill>
                  <a:schemeClr val="tx2"/>
                </a:solidFill>
              </a:rPr>
              <a:t>KEY ACTIONS </a:t>
            </a:r>
            <a:r>
              <a:rPr lang="en-NZ" dirty="0"/>
              <a:t>?</a:t>
            </a:r>
          </a:p>
        </p:txBody>
      </p:sp>
      <p:sp>
        <p:nvSpPr>
          <p:cNvPr id="3" name="Text Placeholder 2">
            <a:extLst>
              <a:ext uri="{FF2B5EF4-FFF2-40B4-BE49-F238E27FC236}">
                <a16:creationId xmlns:a16="http://schemas.microsoft.com/office/drawing/2014/main" id="{902181F4-5897-4697-B0F4-0EA98562DC6D}"/>
              </a:ext>
            </a:extLst>
          </p:cNvPr>
          <p:cNvSpPr>
            <a:spLocks noGrp="1"/>
          </p:cNvSpPr>
          <p:nvPr>
            <p:ph type="body" sz="quarter" idx="12"/>
          </p:nvPr>
        </p:nvSpPr>
        <p:spPr>
          <a:xfrm>
            <a:off x="462643" y="1290639"/>
            <a:ext cx="8229600" cy="5338763"/>
          </a:xfrm>
        </p:spPr>
        <p:txBody>
          <a:bodyPr/>
          <a:lstStyle/>
          <a:p>
            <a:pPr marL="0" indent="0">
              <a:buNone/>
            </a:pPr>
            <a:r>
              <a:rPr lang="en-NZ" b="1" dirty="0">
                <a:solidFill>
                  <a:schemeClr val="bg1">
                    <a:lumMod val="50000"/>
                  </a:schemeClr>
                </a:solidFill>
              </a:rPr>
              <a:t>BEING READY TO CHANGE</a:t>
            </a:r>
          </a:p>
          <a:p>
            <a:pPr fontAlgn="t">
              <a:buFont typeface="Arial" panose="020B0604020202020204" pitchFamily="34" charset="0"/>
              <a:buChar char="•"/>
            </a:pPr>
            <a:r>
              <a:rPr lang="en-NZ" dirty="0">
                <a:solidFill>
                  <a:schemeClr val="accent1">
                    <a:lumMod val="75000"/>
                  </a:schemeClr>
                </a:solidFill>
              </a:rPr>
              <a:t>Fostering relationships</a:t>
            </a:r>
            <a:r>
              <a:rPr lang="en-NZ" dirty="0"/>
              <a:t> both within your organisation and externally</a:t>
            </a:r>
          </a:p>
          <a:p>
            <a:pPr marL="0" indent="0" fontAlgn="t">
              <a:buNone/>
            </a:pPr>
            <a:endParaRPr lang="en-AU" sz="1200" dirty="0"/>
          </a:p>
          <a:p>
            <a:pPr fontAlgn="t">
              <a:buFont typeface="Arial" panose="020B0604020202020204" pitchFamily="34" charset="0"/>
              <a:buChar char="•"/>
            </a:pPr>
            <a:r>
              <a:rPr lang="en-NZ" dirty="0"/>
              <a:t>Reflecting and improving your </a:t>
            </a:r>
            <a:r>
              <a:rPr lang="en-NZ" dirty="0">
                <a:solidFill>
                  <a:schemeClr val="accent1">
                    <a:lumMod val="75000"/>
                  </a:schemeClr>
                </a:solidFill>
              </a:rPr>
              <a:t>leadership skills</a:t>
            </a:r>
          </a:p>
          <a:p>
            <a:pPr marL="0" indent="0" fontAlgn="t">
              <a:buNone/>
            </a:pPr>
            <a:endParaRPr lang="en-NZ" sz="1200" dirty="0"/>
          </a:p>
          <a:p>
            <a:pPr fontAlgn="t">
              <a:buFont typeface="Arial" panose="020B0604020202020204" pitchFamily="34" charset="0"/>
              <a:buChar char="•"/>
            </a:pPr>
            <a:r>
              <a:rPr lang="en-NZ" dirty="0">
                <a:solidFill>
                  <a:schemeClr val="accent1">
                    <a:lumMod val="75000"/>
                  </a:schemeClr>
                </a:solidFill>
              </a:rPr>
              <a:t>Actively seeking out information</a:t>
            </a:r>
            <a:r>
              <a:rPr lang="en-NZ" dirty="0"/>
              <a:t> about your environment</a:t>
            </a:r>
          </a:p>
          <a:p>
            <a:pPr marL="0" indent="0" fontAlgn="t">
              <a:buNone/>
            </a:pPr>
            <a:endParaRPr lang="en-NZ" sz="1200" dirty="0"/>
          </a:p>
          <a:p>
            <a:pPr fontAlgn="t">
              <a:buFont typeface="Arial" panose="020B0604020202020204" pitchFamily="34" charset="0"/>
              <a:buChar char="•"/>
            </a:pPr>
            <a:r>
              <a:rPr lang="en-NZ" dirty="0">
                <a:solidFill>
                  <a:schemeClr val="accent1">
                    <a:lumMod val="75000"/>
                  </a:schemeClr>
                </a:solidFill>
              </a:rPr>
              <a:t>Acting upon warning signals </a:t>
            </a:r>
            <a:r>
              <a:rPr lang="en-NZ" dirty="0"/>
              <a:t>of change or opportunity</a:t>
            </a:r>
          </a:p>
        </p:txBody>
      </p:sp>
    </p:spTree>
    <p:extLst>
      <p:ext uri="{BB962C8B-B14F-4D97-AF65-F5344CB8AC3E}">
        <p14:creationId xmlns:p14="http://schemas.microsoft.com/office/powerpoint/2010/main" val="3305842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FEA9-BAF4-4575-B69E-70BF5347CCCE}"/>
              </a:ext>
            </a:extLst>
          </p:cNvPr>
          <p:cNvSpPr>
            <a:spLocks noGrp="1"/>
          </p:cNvSpPr>
          <p:nvPr>
            <p:ph type="title"/>
          </p:nvPr>
        </p:nvSpPr>
        <p:spPr>
          <a:xfrm>
            <a:off x="373292" y="329330"/>
            <a:ext cx="8229600" cy="711254"/>
          </a:xfrm>
        </p:spPr>
        <p:txBody>
          <a:bodyPr/>
          <a:lstStyle/>
          <a:p>
            <a:r>
              <a:rPr lang="en-AU" dirty="0"/>
              <a:t>Your workbook</a:t>
            </a:r>
          </a:p>
        </p:txBody>
      </p:sp>
      <p:sp>
        <p:nvSpPr>
          <p:cNvPr id="4" name="Rectangle 5">
            <a:extLst>
              <a:ext uri="{FF2B5EF4-FFF2-40B4-BE49-F238E27FC236}">
                <a16:creationId xmlns:a16="http://schemas.microsoft.com/office/drawing/2014/main" id="{76AC8306-32AF-4923-BF42-F057E3DC23CD}"/>
              </a:ext>
            </a:extLst>
          </p:cNvPr>
          <p:cNvSpPr>
            <a:spLocks noChangeArrowheads="1"/>
          </p:cNvSpPr>
          <p:nvPr/>
        </p:nvSpPr>
        <p:spPr bwMode="auto">
          <a:xfrm>
            <a:off x="541108" y="1151736"/>
            <a:ext cx="5825634" cy="641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25392" rIns="91440" bIns="0" numCol="1" anchor="ctr" anchorCtr="0" compatLnSpc="1">
            <a:prstTxWarp prst="textNoShape">
              <a:avLst/>
            </a:prstTxWarp>
            <a:spAutoFit/>
          </a:bodyPr>
          <a:lstStyle/>
          <a:p>
            <a:pPr defTabSz="914400" eaLnBrk="0" hangingPunct="0"/>
            <a:r>
              <a:rPr lang="en-NZ" altLang="en-US" sz="2000" i="1" dirty="0">
                <a:solidFill>
                  <a:srgbClr val="404040"/>
                </a:solidFill>
                <a:latin typeface="+mj-lt"/>
                <a:ea typeface="Times New Roman" panose="02020603050405020304" pitchFamily="18" charset="0"/>
                <a:cs typeface="Times New Roman" panose="02020603050405020304" pitchFamily="18" charset="0"/>
              </a:rPr>
              <a:t>This workbook contains the following types of content:</a:t>
            </a:r>
            <a:endParaRPr lang="en-NZ" altLang="en-US" sz="2000" dirty="0">
              <a:solidFill>
                <a:srgbClr val="FF0000"/>
              </a:solidFill>
              <a:latin typeface="+mj-lt"/>
              <a:ea typeface="Times New Roman" panose="02020603050405020304" pitchFamily="18" charset="0"/>
              <a:cs typeface="Times New Roman" panose="02020603050405020304" pitchFamily="18" charset="0"/>
            </a:endParaRPr>
          </a:p>
          <a:p>
            <a:pPr defTabSz="914400" eaLnBrk="0" hangingPunct="0"/>
            <a:endParaRPr lang="en-NZ" altLang="en-US" sz="2000" dirty="0">
              <a:latin typeface="+mj-lt"/>
            </a:endParaRPr>
          </a:p>
        </p:txBody>
      </p:sp>
      <p:grpSp>
        <p:nvGrpSpPr>
          <p:cNvPr id="20" name="Group 19">
            <a:extLst>
              <a:ext uri="{FF2B5EF4-FFF2-40B4-BE49-F238E27FC236}">
                <a16:creationId xmlns:a16="http://schemas.microsoft.com/office/drawing/2014/main" id="{17330A86-3BD3-44A6-99C6-DD87FBFA867F}"/>
              </a:ext>
            </a:extLst>
          </p:cNvPr>
          <p:cNvGrpSpPr/>
          <p:nvPr/>
        </p:nvGrpSpPr>
        <p:grpSpPr>
          <a:xfrm>
            <a:off x="450624" y="1642266"/>
            <a:ext cx="7985583" cy="4064000"/>
            <a:chOff x="541108" y="1839094"/>
            <a:chExt cx="7985583" cy="4064000"/>
          </a:xfrm>
        </p:grpSpPr>
        <p:sp>
          <p:nvSpPr>
            <p:cNvPr id="21" name="Freeform: Shape 20">
              <a:extLst>
                <a:ext uri="{FF2B5EF4-FFF2-40B4-BE49-F238E27FC236}">
                  <a16:creationId xmlns:a16="http://schemas.microsoft.com/office/drawing/2014/main" id="{E8DCAD0E-8553-436E-9912-548352F9A125}"/>
                </a:ext>
              </a:extLst>
            </p:cNvPr>
            <p:cNvSpPr/>
            <p:nvPr/>
          </p:nvSpPr>
          <p:spPr>
            <a:xfrm>
              <a:off x="541108" y="1839094"/>
              <a:ext cx="1559684" cy="4064000"/>
            </a:xfrm>
            <a:custGeom>
              <a:avLst/>
              <a:gdLst>
                <a:gd name="connsiteX0" fmla="*/ 0 w 1559684"/>
                <a:gd name="connsiteY0" fmla="*/ 155968 h 4064000"/>
                <a:gd name="connsiteX1" fmla="*/ 155968 w 1559684"/>
                <a:gd name="connsiteY1" fmla="*/ 0 h 4064000"/>
                <a:gd name="connsiteX2" fmla="*/ 1403716 w 1559684"/>
                <a:gd name="connsiteY2" fmla="*/ 0 h 4064000"/>
                <a:gd name="connsiteX3" fmla="*/ 1559684 w 1559684"/>
                <a:gd name="connsiteY3" fmla="*/ 155968 h 4064000"/>
                <a:gd name="connsiteX4" fmla="*/ 1559684 w 1559684"/>
                <a:gd name="connsiteY4" fmla="*/ 3908032 h 4064000"/>
                <a:gd name="connsiteX5" fmla="*/ 1403716 w 1559684"/>
                <a:gd name="connsiteY5" fmla="*/ 4064000 h 4064000"/>
                <a:gd name="connsiteX6" fmla="*/ 155968 w 1559684"/>
                <a:gd name="connsiteY6" fmla="*/ 4064000 h 4064000"/>
                <a:gd name="connsiteX7" fmla="*/ 0 w 1559684"/>
                <a:gd name="connsiteY7" fmla="*/ 3908032 h 4064000"/>
                <a:gd name="connsiteX8" fmla="*/ 0 w 1559684"/>
                <a:gd name="connsiteY8" fmla="*/ 15596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9684" h="4064000">
                  <a:moveTo>
                    <a:pt x="0" y="155968"/>
                  </a:moveTo>
                  <a:cubicBezTo>
                    <a:pt x="0" y="69829"/>
                    <a:pt x="69829" y="0"/>
                    <a:pt x="155968" y="0"/>
                  </a:cubicBezTo>
                  <a:lnTo>
                    <a:pt x="1403716" y="0"/>
                  </a:lnTo>
                  <a:cubicBezTo>
                    <a:pt x="1489855" y="0"/>
                    <a:pt x="1559684" y="69829"/>
                    <a:pt x="1559684" y="155968"/>
                  </a:cubicBezTo>
                  <a:lnTo>
                    <a:pt x="1559684" y="3908032"/>
                  </a:lnTo>
                  <a:cubicBezTo>
                    <a:pt x="1559684" y="3994171"/>
                    <a:pt x="1489855" y="4064000"/>
                    <a:pt x="1403716" y="4064000"/>
                  </a:cubicBezTo>
                  <a:lnTo>
                    <a:pt x="155968" y="4064000"/>
                  </a:lnTo>
                  <a:cubicBezTo>
                    <a:pt x="69829" y="4064000"/>
                    <a:pt x="0" y="3994171"/>
                    <a:pt x="0" y="3908032"/>
                  </a:cubicBezTo>
                  <a:lnTo>
                    <a:pt x="0" y="155968"/>
                  </a:lnTo>
                  <a:close/>
                </a:path>
              </a:pathLst>
            </a:custGeom>
          </p:spPr>
          <p:style>
            <a:lnRef idx="3">
              <a:schemeClr val="accent1">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9568" tIns="1725168" rIns="99568" bIns="912368" numCol="1" spcCol="1270" anchor="ctr" anchorCtr="0">
              <a:noAutofit/>
            </a:bodyPr>
            <a:lstStyle/>
            <a:p>
              <a:pPr algn="ctr" defTabSz="622300">
                <a:lnSpc>
                  <a:spcPct val="90000"/>
                </a:lnSpc>
                <a:spcAft>
                  <a:spcPct val="35000"/>
                </a:spcAft>
              </a:pPr>
              <a:endParaRPr lang="en-AU" sz="500" b="1" dirty="0">
                <a:solidFill>
                  <a:schemeClr val="tx1"/>
                </a:solidFill>
                <a:latin typeface="+mj-lt"/>
              </a:endParaRPr>
            </a:p>
            <a:p>
              <a:pPr algn="ctr" defTabSz="622300">
                <a:lnSpc>
                  <a:spcPct val="90000"/>
                </a:lnSpc>
                <a:spcAft>
                  <a:spcPct val="35000"/>
                </a:spcAft>
              </a:pPr>
              <a:r>
                <a:rPr lang="en-AU" sz="2000" b="1" dirty="0">
                  <a:solidFill>
                    <a:schemeClr val="tx1"/>
                  </a:solidFill>
                  <a:latin typeface="+mj-lt"/>
                </a:rPr>
                <a:t>Exercises</a:t>
              </a:r>
            </a:p>
            <a:p>
              <a:pPr algn="ctr" defTabSz="622300">
                <a:lnSpc>
                  <a:spcPct val="90000"/>
                </a:lnSpc>
                <a:spcAft>
                  <a:spcPct val="35000"/>
                </a:spcAft>
              </a:pPr>
              <a:r>
                <a:rPr lang="en-AU" sz="2000" dirty="0">
                  <a:solidFill>
                    <a:schemeClr val="tx1"/>
                  </a:solidFill>
                  <a:latin typeface="+mj-lt"/>
                </a:rPr>
                <a:t>Turning your knowledge into action</a:t>
              </a:r>
              <a:endParaRPr lang="en-AU" sz="2000" dirty="0">
                <a:latin typeface="+mj-lt"/>
              </a:endParaRPr>
            </a:p>
          </p:txBody>
        </p:sp>
        <p:sp>
          <p:nvSpPr>
            <p:cNvPr id="22" name="Rectangle 21">
              <a:extLst>
                <a:ext uri="{FF2B5EF4-FFF2-40B4-BE49-F238E27FC236}">
                  <a16:creationId xmlns:a16="http://schemas.microsoft.com/office/drawing/2014/main" id="{DF37A313-A42F-44BB-91B0-A03273A530F7}"/>
                </a:ext>
              </a:extLst>
            </p:cNvPr>
            <p:cNvSpPr/>
            <p:nvPr/>
          </p:nvSpPr>
          <p:spPr>
            <a:xfrm>
              <a:off x="700086" y="2100905"/>
              <a:ext cx="1224000" cy="1224000"/>
            </a:xfrm>
            <a:prstGeom prst="rect">
              <a:avLst/>
            </a:prstGeom>
            <a:blipFill>
              <a:blip r:embed="rId3">
                <a:duotone>
                  <a:schemeClr val="accent3">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p:spPr>
          <p:style>
            <a:lnRef idx="3">
              <a:scrgbClr r="0" g="0" b="0"/>
            </a:lnRef>
            <a:fillRef idx="1">
              <a:scrgbClr r="0" g="0" b="0"/>
            </a:fillRef>
            <a:effectRef idx="1">
              <a:scrgbClr r="0" g="0" b="0"/>
            </a:effectRef>
            <a:fontRef idx="minor">
              <a:schemeClr val="lt1">
                <a:hueOff val="0"/>
                <a:satOff val="0"/>
                <a:lumOff val="0"/>
                <a:alphaOff val="0"/>
              </a:schemeClr>
            </a:fontRef>
          </p:style>
        </p:sp>
        <p:sp>
          <p:nvSpPr>
            <p:cNvPr id="23" name="Freeform: Shape 22">
              <a:extLst>
                <a:ext uri="{FF2B5EF4-FFF2-40B4-BE49-F238E27FC236}">
                  <a16:creationId xmlns:a16="http://schemas.microsoft.com/office/drawing/2014/main" id="{AB9A286F-B4B7-41B4-AE83-17E335B3D413}"/>
                </a:ext>
              </a:extLst>
            </p:cNvPr>
            <p:cNvSpPr/>
            <p:nvPr/>
          </p:nvSpPr>
          <p:spPr>
            <a:xfrm>
              <a:off x="2169668" y="1839094"/>
              <a:ext cx="1559684" cy="4064000"/>
            </a:xfrm>
            <a:custGeom>
              <a:avLst/>
              <a:gdLst>
                <a:gd name="connsiteX0" fmla="*/ 0 w 1559684"/>
                <a:gd name="connsiteY0" fmla="*/ 155968 h 4064000"/>
                <a:gd name="connsiteX1" fmla="*/ 155968 w 1559684"/>
                <a:gd name="connsiteY1" fmla="*/ 0 h 4064000"/>
                <a:gd name="connsiteX2" fmla="*/ 1403716 w 1559684"/>
                <a:gd name="connsiteY2" fmla="*/ 0 h 4064000"/>
                <a:gd name="connsiteX3" fmla="*/ 1559684 w 1559684"/>
                <a:gd name="connsiteY3" fmla="*/ 155968 h 4064000"/>
                <a:gd name="connsiteX4" fmla="*/ 1559684 w 1559684"/>
                <a:gd name="connsiteY4" fmla="*/ 3908032 h 4064000"/>
                <a:gd name="connsiteX5" fmla="*/ 1403716 w 1559684"/>
                <a:gd name="connsiteY5" fmla="*/ 4064000 h 4064000"/>
                <a:gd name="connsiteX6" fmla="*/ 155968 w 1559684"/>
                <a:gd name="connsiteY6" fmla="*/ 4064000 h 4064000"/>
                <a:gd name="connsiteX7" fmla="*/ 0 w 1559684"/>
                <a:gd name="connsiteY7" fmla="*/ 3908032 h 4064000"/>
                <a:gd name="connsiteX8" fmla="*/ 0 w 1559684"/>
                <a:gd name="connsiteY8" fmla="*/ 15596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9684" h="4064000">
                  <a:moveTo>
                    <a:pt x="0" y="155968"/>
                  </a:moveTo>
                  <a:cubicBezTo>
                    <a:pt x="0" y="69829"/>
                    <a:pt x="69829" y="0"/>
                    <a:pt x="155968" y="0"/>
                  </a:cubicBezTo>
                  <a:lnTo>
                    <a:pt x="1403716" y="0"/>
                  </a:lnTo>
                  <a:cubicBezTo>
                    <a:pt x="1489855" y="0"/>
                    <a:pt x="1559684" y="69829"/>
                    <a:pt x="1559684" y="155968"/>
                  </a:cubicBezTo>
                  <a:lnTo>
                    <a:pt x="1559684" y="3908032"/>
                  </a:lnTo>
                  <a:cubicBezTo>
                    <a:pt x="1559684" y="3994171"/>
                    <a:pt x="1489855" y="4064000"/>
                    <a:pt x="1403716" y="4064000"/>
                  </a:cubicBezTo>
                  <a:lnTo>
                    <a:pt x="155968" y="4064000"/>
                  </a:lnTo>
                  <a:cubicBezTo>
                    <a:pt x="69829" y="4064000"/>
                    <a:pt x="0" y="3994171"/>
                    <a:pt x="0" y="3908032"/>
                  </a:cubicBezTo>
                  <a:lnTo>
                    <a:pt x="0" y="155968"/>
                  </a:lnTo>
                  <a:close/>
                </a:path>
              </a:pathLst>
            </a:custGeom>
          </p:spPr>
          <p:style>
            <a:lnRef idx="3">
              <a:schemeClr val="accent1">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9568" tIns="1725168" rIns="99568" bIns="912368" numCol="1" spcCol="1270" anchor="ctr" anchorCtr="0">
              <a:noAutofit/>
            </a:bodyPr>
            <a:lstStyle/>
            <a:p>
              <a:pPr algn="ctr" defTabSz="622300">
                <a:lnSpc>
                  <a:spcPct val="90000"/>
                </a:lnSpc>
                <a:spcAft>
                  <a:spcPct val="35000"/>
                </a:spcAft>
              </a:pPr>
              <a:endParaRPr lang="en-NZ" sz="2000" b="1" dirty="0">
                <a:latin typeface="+mj-lt"/>
              </a:endParaRPr>
            </a:p>
            <a:p>
              <a:pPr algn="ctr" defTabSz="622300">
                <a:lnSpc>
                  <a:spcPct val="90000"/>
                </a:lnSpc>
                <a:spcAft>
                  <a:spcPct val="35000"/>
                </a:spcAft>
              </a:pPr>
              <a:endParaRPr lang="en-NZ" sz="1200" b="1" dirty="0">
                <a:latin typeface="+mj-lt"/>
              </a:endParaRPr>
            </a:p>
            <a:p>
              <a:pPr algn="ctr" defTabSz="622300">
                <a:lnSpc>
                  <a:spcPct val="90000"/>
                </a:lnSpc>
                <a:spcAft>
                  <a:spcPct val="35000"/>
                </a:spcAft>
              </a:pPr>
              <a:endParaRPr lang="en-NZ" sz="1400" b="1" dirty="0">
                <a:latin typeface="+mj-lt"/>
              </a:endParaRPr>
            </a:p>
            <a:p>
              <a:pPr algn="ctr" defTabSz="622300">
                <a:lnSpc>
                  <a:spcPct val="90000"/>
                </a:lnSpc>
                <a:spcAft>
                  <a:spcPct val="35000"/>
                </a:spcAft>
              </a:pPr>
              <a:r>
                <a:rPr lang="en-NZ" sz="2000" b="1" dirty="0">
                  <a:latin typeface="+mj-lt"/>
                </a:rPr>
                <a:t>Business Continuity Plan</a:t>
              </a:r>
            </a:p>
            <a:p>
              <a:pPr algn="ctr" defTabSz="622300">
                <a:lnSpc>
                  <a:spcPct val="90000"/>
                </a:lnSpc>
                <a:spcAft>
                  <a:spcPct val="35000"/>
                </a:spcAft>
              </a:pPr>
              <a:r>
                <a:rPr lang="en-NZ" sz="2000" dirty="0">
                  <a:latin typeface="+mj-lt"/>
                </a:rPr>
                <a:t>Include these elements in your plan.</a:t>
              </a:r>
              <a:endParaRPr lang="en-AU" sz="2000" dirty="0">
                <a:latin typeface="+mj-lt"/>
              </a:endParaRPr>
            </a:p>
          </p:txBody>
        </p:sp>
        <p:sp>
          <p:nvSpPr>
            <p:cNvPr id="24" name="Rectangle 23">
              <a:extLst>
                <a:ext uri="{FF2B5EF4-FFF2-40B4-BE49-F238E27FC236}">
                  <a16:creationId xmlns:a16="http://schemas.microsoft.com/office/drawing/2014/main" id="{5DC2F3B7-D09D-442B-A3D0-4ABEFE16913B}"/>
                </a:ext>
              </a:extLst>
            </p:cNvPr>
            <p:cNvSpPr/>
            <p:nvPr/>
          </p:nvSpPr>
          <p:spPr>
            <a:xfrm>
              <a:off x="2300286" y="2082934"/>
              <a:ext cx="1353312" cy="1353312"/>
            </a:xfrm>
            <a:prstGeom prst="rect">
              <a:avLst/>
            </a:prstGeom>
            <a:blipFill>
              <a:blip r:embed="rId4">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solidFill>
                <a:schemeClr val="bg1"/>
              </a:solidFill>
            </a:ln>
            <a:effectLst/>
          </p:spPr>
          <p:style>
            <a:lnRef idx="3">
              <a:scrgbClr r="0" g="0" b="0"/>
            </a:lnRef>
            <a:fillRef idx="1">
              <a:scrgbClr r="0" g="0" b="0"/>
            </a:fillRef>
            <a:effectRef idx="1">
              <a:scrgbClr r="0" g="0" b="0"/>
            </a:effectRef>
            <a:fontRef idx="minor">
              <a:schemeClr val="lt1">
                <a:hueOff val="0"/>
                <a:satOff val="0"/>
                <a:lumOff val="0"/>
                <a:alphaOff val="0"/>
              </a:schemeClr>
            </a:fontRef>
          </p:style>
        </p:sp>
        <p:sp>
          <p:nvSpPr>
            <p:cNvPr id="25" name="Freeform: Shape 24">
              <a:extLst>
                <a:ext uri="{FF2B5EF4-FFF2-40B4-BE49-F238E27FC236}">
                  <a16:creationId xmlns:a16="http://schemas.microsoft.com/office/drawing/2014/main" id="{9F780F14-A400-4F3A-9600-C9E758F872E8}"/>
                </a:ext>
              </a:extLst>
            </p:cNvPr>
            <p:cNvSpPr/>
            <p:nvPr/>
          </p:nvSpPr>
          <p:spPr>
            <a:xfrm>
              <a:off x="3754057" y="1839094"/>
              <a:ext cx="1559684" cy="4064000"/>
            </a:xfrm>
            <a:custGeom>
              <a:avLst/>
              <a:gdLst>
                <a:gd name="connsiteX0" fmla="*/ 0 w 1559684"/>
                <a:gd name="connsiteY0" fmla="*/ 155968 h 4064000"/>
                <a:gd name="connsiteX1" fmla="*/ 155968 w 1559684"/>
                <a:gd name="connsiteY1" fmla="*/ 0 h 4064000"/>
                <a:gd name="connsiteX2" fmla="*/ 1403716 w 1559684"/>
                <a:gd name="connsiteY2" fmla="*/ 0 h 4064000"/>
                <a:gd name="connsiteX3" fmla="*/ 1559684 w 1559684"/>
                <a:gd name="connsiteY3" fmla="*/ 155968 h 4064000"/>
                <a:gd name="connsiteX4" fmla="*/ 1559684 w 1559684"/>
                <a:gd name="connsiteY4" fmla="*/ 3908032 h 4064000"/>
                <a:gd name="connsiteX5" fmla="*/ 1403716 w 1559684"/>
                <a:gd name="connsiteY5" fmla="*/ 4064000 h 4064000"/>
                <a:gd name="connsiteX6" fmla="*/ 155968 w 1559684"/>
                <a:gd name="connsiteY6" fmla="*/ 4064000 h 4064000"/>
                <a:gd name="connsiteX7" fmla="*/ 0 w 1559684"/>
                <a:gd name="connsiteY7" fmla="*/ 3908032 h 4064000"/>
                <a:gd name="connsiteX8" fmla="*/ 0 w 1559684"/>
                <a:gd name="connsiteY8" fmla="*/ 15596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9684" h="4064000">
                  <a:moveTo>
                    <a:pt x="0" y="155968"/>
                  </a:moveTo>
                  <a:cubicBezTo>
                    <a:pt x="0" y="69829"/>
                    <a:pt x="69829" y="0"/>
                    <a:pt x="155968" y="0"/>
                  </a:cubicBezTo>
                  <a:lnTo>
                    <a:pt x="1403716" y="0"/>
                  </a:lnTo>
                  <a:cubicBezTo>
                    <a:pt x="1489855" y="0"/>
                    <a:pt x="1559684" y="69829"/>
                    <a:pt x="1559684" y="155968"/>
                  </a:cubicBezTo>
                  <a:lnTo>
                    <a:pt x="1559684" y="3908032"/>
                  </a:lnTo>
                  <a:cubicBezTo>
                    <a:pt x="1559684" y="3994171"/>
                    <a:pt x="1489855" y="4064000"/>
                    <a:pt x="1403716" y="4064000"/>
                  </a:cubicBezTo>
                  <a:lnTo>
                    <a:pt x="155968" y="4064000"/>
                  </a:lnTo>
                  <a:cubicBezTo>
                    <a:pt x="69829" y="4064000"/>
                    <a:pt x="0" y="3994171"/>
                    <a:pt x="0" y="3908032"/>
                  </a:cubicBezTo>
                  <a:lnTo>
                    <a:pt x="0" y="155968"/>
                  </a:lnTo>
                  <a:close/>
                </a:path>
              </a:pathLst>
            </a:custGeom>
          </p:spPr>
          <p:style>
            <a:lnRef idx="3">
              <a:schemeClr val="accent1">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9568" tIns="1725168" rIns="99568" bIns="912368" numCol="1" spcCol="1270" anchor="ctr" anchorCtr="0">
              <a:noAutofit/>
            </a:bodyPr>
            <a:lstStyle/>
            <a:p>
              <a:pPr algn="ctr" defTabSz="622300">
                <a:lnSpc>
                  <a:spcPct val="90000"/>
                </a:lnSpc>
                <a:spcAft>
                  <a:spcPct val="35000"/>
                </a:spcAft>
              </a:pPr>
              <a:endParaRPr lang="en-AU" sz="2000" b="1" dirty="0">
                <a:latin typeface="+mj-lt"/>
              </a:endParaRPr>
            </a:p>
            <a:p>
              <a:pPr algn="ctr" defTabSz="622300">
                <a:lnSpc>
                  <a:spcPct val="90000"/>
                </a:lnSpc>
                <a:spcAft>
                  <a:spcPct val="35000"/>
                </a:spcAft>
              </a:pPr>
              <a:endParaRPr lang="en-AU" sz="2800" b="1" dirty="0">
                <a:latin typeface="+mj-lt"/>
              </a:endParaRPr>
            </a:p>
            <a:p>
              <a:pPr algn="ctr" defTabSz="622300">
                <a:lnSpc>
                  <a:spcPct val="90000"/>
                </a:lnSpc>
                <a:spcAft>
                  <a:spcPct val="35000"/>
                </a:spcAft>
              </a:pPr>
              <a:r>
                <a:rPr lang="en-AU" sz="2000" b="1" dirty="0">
                  <a:latin typeface="+mj-lt"/>
                </a:rPr>
                <a:t>Examples</a:t>
              </a:r>
            </a:p>
            <a:p>
              <a:pPr algn="ctr" defTabSz="622300">
                <a:lnSpc>
                  <a:spcPct val="90000"/>
                </a:lnSpc>
                <a:spcAft>
                  <a:spcPct val="35000"/>
                </a:spcAft>
              </a:pPr>
              <a:r>
                <a:rPr lang="en-NZ" sz="2000" dirty="0">
                  <a:latin typeface="+mj-lt"/>
                </a:rPr>
                <a:t>Information from another business to help get you started.</a:t>
              </a:r>
              <a:endParaRPr lang="en-AU" sz="2000" b="1" dirty="0">
                <a:latin typeface="+mj-lt"/>
              </a:endParaRPr>
            </a:p>
          </p:txBody>
        </p:sp>
        <p:sp>
          <p:nvSpPr>
            <p:cNvPr id="26" name="Rectangle 25">
              <a:extLst>
                <a:ext uri="{FF2B5EF4-FFF2-40B4-BE49-F238E27FC236}">
                  <a16:creationId xmlns:a16="http://schemas.microsoft.com/office/drawing/2014/main" id="{D3ACA8AA-DEA5-4D01-8D94-D61D1FBE6B6B}"/>
                </a:ext>
              </a:extLst>
            </p:cNvPr>
            <p:cNvSpPr/>
            <p:nvPr/>
          </p:nvSpPr>
          <p:spPr>
            <a:xfrm>
              <a:off x="3857244" y="2036249"/>
              <a:ext cx="1353312" cy="1353312"/>
            </a:xfrm>
            <a:prstGeom prst="rect">
              <a:avLst/>
            </a:prstGeom>
            <a:blipFill>
              <a:blip r:embed="rId5">
                <a:extLst>
                  <a:ext uri="{28A0092B-C50C-407E-A947-70E740481C1C}">
                    <a14:useLocalDpi xmlns:a14="http://schemas.microsoft.com/office/drawing/2010/main"/>
                  </a:ext>
                </a:extLst>
              </a:blip>
              <a:srcRect/>
              <a:stretch>
                <a:fillRect/>
              </a:stretch>
            </a:blipFill>
            <a:ln>
              <a:noFill/>
            </a:ln>
            <a:effectLst/>
          </p:spPr>
          <p:style>
            <a:lnRef idx="3">
              <a:scrgbClr r="0" g="0" b="0"/>
            </a:lnRef>
            <a:fillRef idx="1">
              <a:scrgbClr r="0" g="0" b="0"/>
            </a:fillRef>
            <a:effectRef idx="1">
              <a:scrgbClr r="0" g="0" b="0"/>
            </a:effectRef>
            <a:fontRef idx="minor">
              <a:schemeClr val="lt1">
                <a:hueOff val="0"/>
                <a:satOff val="0"/>
                <a:lumOff val="0"/>
                <a:alphaOff val="0"/>
              </a:schemeClr>
            </a:fontRef>
          </p:style>
        </p:sp>
        <p:sp>
          <p:nvSpPr>
            <p:cNvPr id="27" name="Freeform: Shape 26">
              <a:extLst>
                <a:ext uri="{FF2B5EF4-FFF2-40B4-BE49-F238E27FC236}">
                  <a16:creationId xmlns:a16="http://schemas.microsoft.com/office/drawing/2014/main" id="{43D6EBB4-56B7-4D17-85B0-3A9413D21FAF}"/>
                </a:ext>
              </a:extLst>
            </p:cNvPr>
            <p:cNvSpPr/>
            <p:nvPr/>
          </p:nvSpPr>
          <p:spPr>
            <a:xfrm>
              <a:off x="5360532" y="1839094"/>
              <a:ext cx="1559684" cy="4064000"/>
            </a:xfrm>
            <a:custGeom>
              <a:avLst/>
              <a:gdLst>
                <a:gd name="connsiteX0" fmla="*/ 0 w 1559684"/>
                <a:gd name="connsiteY0" fmla="*/ 155968 h 4064000"/>
                <a:gd name="connsiteX1" fmla="*/ 155968 w 1559684"/>
                <a:gd name="connsiteY1" fmla="*/ 0 h 4064000"/>
                <a:gd name="connsiteX2" fmla="*/ 1403716 w 1559684"/>
                <a:gd name="connsiteY2" fmla="*/ 0 h 4064000"/>
                <a:gd name="connsiteX3" fmla="*/ 1559684 w 1559684"/>
                <a:gd name="connsiteY3" fmla="*/ 155968 h 4064000"/>
                <a:gd name="connsiteX4" fmla="*/ 1559684 w 1559684"/>
                <a:gd name="connsiteY4" fmla="*/ 3908032 h 4064000"/>
                <a:gd name="connsiteX5" fmla="*/ 1403716 w 1559684"/>
                <a:gd name="connsiteY5" fmla="*/ 4064000 h 4064000"/>
                <a:gd name="connsiteX6" fmla="*/ 155968 w 1559684"/>
                <a:gd name="connsiteY6" fmla="*/ 4064000 h 4064000"/>
                <a:gd name="connsiteX7" fmla="*/ 0 w 1559684"/>
                <a:gd name="connsiteY7" fmla="*/ 3908032 h 4064000"/>
                <a:gd name="connsiteX8" fmla="*/ 0 w 1559684"/>
                <a:gd name="connsiteY8" fmla="*/ 15596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9684" h="4064000">
                  <a:moveTo>
                    <a:pt x="0" y="155968"/>
                  </a:moveTo>
                  <a:cubicBezTo>
                    <a:pt x="0" y="69829"/>
                    <a:pt x="69829" y="0"/>
                    <a:pt x="155968" y="0"/>
                  </a:cubicBezTo>
                  <a:lnTo>
                    <a:pt x="1403716" y="0"/>
                  </a:lnTo>
                  <a:cubicBezTo>
                    <a:pt x="1489855" y="0"/>
                    <a:pt x="1559684" y="69829"/>
                    <a:pt x="1559684" y="155968"/>
                  </a:cubicBezTo>
                  <a:lnTo>
                    <a:pt x="1559684" y="3908032"/>
                  </a:lnTo>
                  <a:cubicBezTo>
                    <a:pt x="1559684" y="3994171"/>
                    <a:pt x="1489855" y="4064000"/>
                    <a:pt x="1403716" y="4064000"/>
                  </a:cubicBezTo>
                  <a:lnTo>
                    <a:pt x="155968" y="4064000"/>
                  </a:lnTo>
                  <a:cubicBezTo>
                    <a:pt x="69829" y="4064000"/>
                    <a:pt x="0" y="3994171"/>
                    <a:pt x="0" y="3908032"/>
                  </a:cubicBezTo>
                  <a:lnTo>
                    <a:pt x="0" y="155968"/>
                  </a:lnTo>
                  <a:close/>
                </a:path>
              </a:pathLst>
            </a:custGeom>
          </p:spPr>
          <p:style>
            <a:lnRef idx="3">
              <a:schemeClr val="accent1">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9568" tIns="1725168" rIns="99568" bIns="912368" numCol="1" spcCol="1270" anchor="ctr" anchorCtr="0">
              <a:noAutofit/>
            </a:bodyPr>
            <a:lstStyle/>
            <a:p>
              <a:pPr algn="ctr" defTabSz="622300">
                <a:lnSpc>
                  <a:spcPct val="90000"/>
                </a:lnSpc>
                <a:spcAft>
                  <a:spcPct val="35000"/>
                </a:spcAft>
              </a:pPr>
              <a:endParaRPr lang="en-AU" sz="1200" b="1" dirty="0">
                <a:latin typeface="+mj-lt"/>
              </a:endParaRPr>
            </a:p>
            <a:p>
              <a:pPr algn="ctr" defTabSz="622300">
                <a:lnSpc>
                  <a:spcPct val="90000"/>
                </a:lnSpc>
                <a:spcAft>
                  <a:spcPct val="35000"/>
                </a:spcAft>
              </a:pPr>
              <a:endParaRPr lang="en-AU" sz="2000" b="1" dirty="0">
                <a:latin typeface="+mj-lt"/>
              </a:endParaRPr>
            </a:p>
            <a:p>
              <a:pPr algn="ctr" defTabSz="622300">
                <a:lnSpc>
                  <a:spcPct val="90000"/>
                </a:lnSpc>
                <a:spcAft>
                  <a:spcPct val="35000"/>
                </a:spcAft>
              </a:pPr>
              <a:endParaRPr lang="en-AU" sz="1400" b="1" dirty="0">
                <a:latin typeface="+mj-lt"/>
              </a:endParaRPr>
            </a:p>
            <a:p>
              <a:pPr algn="ctr" defTabSz="622300">
                <a:lnSpc>
                  <a:spcPct val="90000"/>
                </a:lnSpc>
                <a:spcAft>
                  <a:spcPct val="35000"/>
                </a:spcAft>
              </a:pPr>
              <a:r>
                <a:rPr lang="en-AU" sz="2000" b="1" dirty="0">
                  <a:latin typeface="+mj-lt"/>
                </a:rPr>
                <a:t>Tips</a:t>
              </a:r>
            </a:p>
            <a:p>
              <a:pPr algn="ctr" defTabSz="622300">
                <a:lnSpc>
                  <a:spcPct val="90000"/>
                </a:lnSpc>
                <a:spcAft>
                  <a:spcPct val="35000"/>
                </a:spcAft>
              </a:pPr>
              <a:r>
                <a:rPr lang="en-AU" sz="2000" dirty="0">
                  <a:latin typeface="+mj-lt"/>
                </a:rPr>
                <a:t>Extra ideas and suggestions you may not have thought of.</a:t>
              </a:r>
            </a:p>
          </p:txBody>
        </p:sp>
        <p:sp>
          <p:nvSpPr>
            <p:cNvPr id="28" name="Rectangle 27">
              <a:extLst>
                <a:ext uri="{FF2B5EF4-FFF2-40B4-BE49-F238E27FC236}">
                  <a16:creationId xmlns:a16="http://schemas.microsoft.com/office/drawing/2014/main" id="{9AC33B1B-2F61-4695-B228-EFF1A57FE606}"/>
                </a:ext>
              </a:extLst>
            </p:cNvPr>
            <p:cNvSpPr/>
            <p:nvPr/>
          </p:nvSpPr>
          <p:spPr>
            <a:xfrm>
              <a:off x="5463718" y="2082934"/>
              <a:ext cx="1353312" cy="1353312"/>
            </a:xfrm>
            <a:prstGeom prst="rect">
              <a:avLst/>
            </a:prstGeom>
            <a:blipFill>
              <a:blip r:embed="rId6">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p:spPr>
          <p:style>
            <a:lnRef idx="3">
              <a:scrgbClr r="0" g="0" b="0"/>
            </a:lnRef>
            <a:fillRef idx="1">
              <a:scrgbClr r="0" g="0" b="0"/>
            </a:fillRef>
            <a:effectRef idx="1">
              <a:scrgbClr r="0" g="0" b="0"/>
            </a:effectRef>
            <a:fontRef idx="minor">
              <a:schemeClr val="lt1">
                <a:hueOff val="0"/>
                <a:satOff val="0"/>
                <a:lumOff val="0"/>
                <a:alphaOff val="0"/>
              </a:schemeClr>
            </a:fontRef>
          </p:style>
          <p:txBody>
            <a:bodyPr/>
            <a:lstStyle/>
            <a:p>
              <a:endParaRPr lang="en-AU" dirty="0"/>
            </a:p>
          </p:txBody>
        </p:sp>
        <p:sp>
          <p:nvSpPr>
            <p:cNvPr id="29" name="Freeform: Shape 28">
              <a:extLst>
                <a:ext uri="{FF2B5EF4-FFF2-40B4-BE49-F238E27FC236}">
                  <a16:creationId xmlns:a16="http://schemas.microsoft.com/office/drawing/2014/main" id="{D4F8DB95-2B77-4AC0-B3DB-F67863FD2359}"/>
                </a:ext>
              </a:extLst>
            </p:cNvPr>
            <p:cNvSpPr/>
            <p:nvPr/>
          </p:nvSpPr>
          <p:spPr>
            <a:xfrm>
              <a:off x="6967007" y="1839094"/>
              <a:ext cx="1559684" cy="4064000"/>
            </a:xfrm>
            <a:custGeom>
              <a:avLst/>
              <a:gdLst>
                <a:gd name="connsiteX0" fmla="*/ 0 w 1559684"/>
                <a:gd name="connsiteY0" fmla="*/ 155968 h 4064000"/>
                <a:gd name="connsiteX1" fmla="*/ 155968 w 1559684"/>
                <a:gd name="connsiteY1" fmla="*/ 0 h 4064000"/>
                <a:gd name="connsiteX2" fmla="*/ 1403716 w 1559684"/>
                <a:gd name="connsiteY2" fmla="*/ 0 h 4064000"/>
                <a:gd name="connsiteX3" fmla="*/ 1559684 w 1559684"/>
                <a:gd name="connsiteY3" fmla="*/ 155968 h 4064000"/>
                <a:gd name="connsiteX4" fmla="*/ 1559684 w 1559684"/>
                <a:gd name="connsiteY4" fmla="*/ 3908032 h 4064000"/>
                <a:gd name="connsiteX5" fmla="*/ 1403716 w 1559684"/>
                <a:gd name="connsiteY5" fmla="*/ 4064000 h 4064000"/>
                <a:gd name="connsiteX6" fmla="*/ 155968 w 1559684"/>
                <a:gd name="connsiteY6" fmla="*/ 4064000 h 4064000"/>
                <a:gd name="connsiteX7" fmla="*/ 0 w 1559684"/>
                <a:gd name="connsiteY7" fmla="*/ 3908032 h 4064000"/>
                <a:gd name="connsiteX8" fmla="*/ 0 w 1559684"/>
                <a:gd name="connsiteY8" fmla="*/ 15596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9684" h="4064000">
                  <a:moveTo>
                    <a:pt x="0" y="155968"/>
                  </a:moveTo>
                  <a:cubicBezTo>
                    <a:pt x="0" y="69829"/>
                    <a:pt x="69829" y="0"/>
                    <a:pt x="155968" y="0"/>
                  </a:cubicBezTo>
                  <a:lnTo>
                    <a:pt x="1403716" y="0"/>
                  </a:lnTo>
                  <a:cubicBezTo>
                    <a:pt x="1489855" y="0"/>
                    <a:pt x="1559684" y="69829"/>
                    <a:pt x="1559684" y="155968"/>
                  </a:cubicBezTo>
                  <a:lnTo>
                    <a:pt x="1559684" y="3908032"/>
                  </a:lnTo>
                  <a:cubicBezTo>
                    <a:pt x="1559684" y="3994171"/>
                    <a:pt x="1489855" y="4064000"/>
                    <a:pt x="1403716" y="4064000"/>
                  </a:cubicBezTo>
                  <a:lnTo>
                    <a:pt x="155968" y="4064000"/>
                  </a:lnTo>
                  <a:cubicBezTo>
                    <a:pt x="69829" y="4064000"/>
                    <a:pt x="0" y="3994171"/>
                    <a:pt x="0" y="3908032"/>
                  </a:cubicBezTo>
                  <a:lnTo>
                    <a:pt x="0" y="155968"/>
                  </a:lnTo>
                  <a:close/>
                </a:path>
              </a:pathLst>
            </a:custGeom>
          </p:spPr>
          <p:style>
            <a:lnRef idx="3">
              <a:schemeClr val="accent1">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9568" tIns="1725168" rIns="99568" bIns="912368" numCol="1" spcCol="1270" anchor="ctr" anchorCtr="0">
              <a:noAutofit/>
            </a:bodyPr>
            <a:lstStyle/>
            <a:p>
              <a:pPr algn="ctr" defTabSz="622300">
                <a:lnSpc>
                  <a:spcPct val="90000"/>
                </a:lnSpc>
                <a:spcAft>
                  <a:spcPct val="35000"/>
                </a:spcAft>
              </a:pPr>
              <a:endParaRPr lang="en-AU" sz="1600" b="1" dirty="0">
                <a:solidFill>
                  <a:schemeClr val="tx1"/>
                </a:solidFill>
                <a:latin typeface="+mj-lt"/>
              </a:endParaRPr>
            </a:p>
            <a:p>
              <a:pPr algn="ctr" defTabSz="622300">
                <a:lnSpc>
                  <a:spcPct val="90000"/>
                </a:lnSpc>
                <a:spcAft>
                  <a:spcPct val="35000"/>
                </a:spcAft>
              </a:pPr>
              <a:endParaRPr lang="en-AU" sz="1600" b="1" dirty="0">
                <a:solidFill>
                  <a:schemeClr val="tx1"/>
                </a:solidFill>
                <a:latin typeface="+mj-lt"/>
              </a:endParaRPr>
            </a:p>
            <a:p>
              <a:pPr algn="ctr" defTabSz="622300">
                <a:lnSpc>
                  <a:spcPct val="90000"/>
                </a:lnSpc>
                <a:spcAft>
                  <a:spcPct val="35000"/>
                </a:spcAft>
              </a:pPr>
              <a:r>
                <a:rPr lang="en-AU" sz="2000" b="1" dirty="0">
                  <a:solidFill>
                    <a:schemeClr val="tx1"/>
                  </a:solidFill>
                  <a:latin typeface="+mj-lt"/>
                </a:rPr>
                <a:t>Notes</a:t>
              </a:r>
            </a:p>
            <a:p>
              <a:pPr algn="ctr" defTabSz="622300">
                <a:lnSpc>
                  <a:spcPct val="90000"/>
                </a:lnSpc>
                <a:spcAft>
                  <a:spcPct val="35000"/>
                </a:spcAft>
              </a:pPr>
              <a:r>
                <a:rPr lang="en-AU" sz="2000" dirty="0">
                  <a:solidFill>
                    <a:schemeClr val="tx1"/>
                  </a:solidFill>
                  <a:latin typeface="+mj-lt"/>
                </a:rPr>
                <a:t>Space to write your own notes and action points.</a:t>
              </a:r>
            </a:p>
          </p:txBody>
        </p:sp>
        <p:sp>
          <p:nvSpPr>
            <p:cNvPr id="30" name="Rectangle 29">
              <a:extLst>
                <a:ext uri="{FF2B5EF4-FFF2-40B4-BE49-F238E27FC236}">
                  <a16:creationId xmlns:a16="http://schemas.microsoft.com/office/drawing/2014/main" id="{1BCFD468-3B53-4F69-BD2E-A1596BE976E3}"/>
                </a:ext>
              </a:extLst>
            </p:cNvPr>
            <p:cNvSpPr/>
            <p:nvPr/>
          </p:nvSpPr>
          <p:spPr>
            <a:xfrm>
              <a:off x="7070193" y="2082934"/>
              <a:ext cx="1353312" cy="1353312"/>
            </a:xfrm>
            <a:prstGeom prst="rect">
              <a:avLst/>
            </a:prstGeom>
            <a:blipFill>
              <a:blip r:embed="rId7">
                <a:extLst>
                  <a:ext uri="{28A0092B-C50C-407E-A947-70E740481C1C}">
                    <a14:useLocalDpi xmlns:a14="http://schemas.microsoft.com/office/drawing/2010/main"/>
                  </a:ext>
                </a:extLst>
              </a:blip>
              <a:srcRect/>
              <a:stretch>
                <a:fillRect/>
              </a:stretch>
            </a:blipFill>
            <a:ln>
              <a:solidFill>
                <a:schemeClr val="bg1"/>
              </a:solidFill>
            </a:ln>
            <a:effectLst/>
          </p:spPr>
          <p:style>
            <a:lnRef idx="3">
              <a:scrgbClr r="0" g="0" b="0"/>
            </a:lnRef>
            <a:fillRef idx="1">
              <a:scrgbClr r="0" g="0" b="0"/>
            </a:fillRef>
            <a:effectRef idx="1">
              <a:scrgbClr r="0" g="0" b="0"/>
            </a:effectRef>
            <a:fontRef idx="minor">
              <a:schemeClr val="lt1">
                <a:hueOff val="0"/>
                <a:satOff val="0"/>
                <a:lumOff val="0"/>
                <a:alphaOff val="0"/>
              </a:schemeClr>
            </a:fontRef>
          </p:style>
        </p:sp>
      </p:grpSp>
    </p:spTree>
    <p:extLst>
      <p:ext uri="{BB962C8B-B14F-4D97-AF65-F5344CB8AC3E}">
        <p14:creationId xmlns:p14="http://schemas.microsoft.com/office/powerpoint/2010/main" val="18549401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1CA6E-9ACE-40DC-8B6A-03B92EE0435D}"/>
              </a:ext>
            </a:extLst>
          </p:cNvPr>
          <p:cNvSpPr>
            <a:spLocks noGrp="1"/>
          </p:cNvSpPr>
          <p:nvPr>
            <p:ph type="title"/>
          </p:nvPr>
        </p:nvSpPr>
        <p:spPr>
          <a:xfrm>
            <a:off x="228600" y="228600"/>
            <a:ext cx="8229600" cy="1143000"/>
          </a:xfrm>
        </p:spPr>
        <p:txBody>
          <a:bodyPr/>
          <a:lstStyle/>
          <a:p>
            <a:r>
              <a:rPr lang="en-NZ" dirty="0"/>
              <a:t>What are the </a:t>
            </a:r>
            <a:r>
              <a:rPr lang="en-NZ" dirty="0">
                <a:solidFill>
                  <a:schemeClr val="tx2"/>
                </a:solidFill>
              </a:rPr>
              <a:t>KEY ACTIONS </a:t>
            </a:r>
            <a:r>
              <a:rPr lang="en-NZ" dirty="0"/>
              <a:t>?</a:t>
            </a:r>
          </a:p>
        </p:txBody>
      </p:sp>
      <p:sp>
        <p:nvSpPr>
          <p:cNvPr id="3" name="Text Placeholder 2">
            <a:extLst>
              <a:ext uri="{FF2B5EF4-FFF2-40B4-BE49-F238E27FC236}">
                <a16:creationId xmlns:a16="http://schemas.microsoft.com/office/drawing/2014/main" id="{902181F4-5897-4697-B0F4-0EA98562DC6D}"/>
              </a:ext>
            </a:extLst>
          </p:cNvPr>
          <p:cNvSpPr>
            <a:spLocks noGrp="1"/>
          </p:cNvSpPr>
          <p:nvPr>
            <p:ph type="body" sz="quarter" idx="12"/>
          </p:nvPr>
        </p:nvSpPr>
        <p:spPr>
          <a:xfrm>
            <a:off x="419100" y="1371602"/>
            <a:ext cx="8229600" cy="4500563"/>
          </a:xfrm>
        </p:spPr>
        <p:txBody>
          <a:bodyPr/>
          <a:lstStyle/>
          <a:p>
            <a:pPr marL="0" indent="0">
              <a:buNone/>
            </a:pPr>
            <a:r>
              <a:rPr lang="en-NZ" b="1" dirty="0">
                <a:solidFill>
                  <a:schemeClr val="bg1">
                    <a:lumMod val="50000"/>
                  </a:schemeClr>
                </a:solidFill>
              </a:rPr>
              <a:t>MANAGING RISK</a:t>
            </a:r>
          </a:p>
          <a:p>
            <a:pPr marL="0" indent="0">
              <a:buNone/>
            </a:pPr>
            <a:endParaRPr lang="en-NZ" b="1" dirty="0">
              <a:solidFill>
                <a:schemeClr val="bg1">
                  <a:lumMod val="50000"/>
                </a:schemeClr>
              </a:solidFill>
            </a:endParaRPr>
          </a:p>
          <a:p>
            <a:pPr fontAlgn="t">
              <a:buFont typeface="Arial" panose="020B0604020202020204" pitchFamily="34" charset="0"/>
              <a:buChar char="•"/>
            </a:pPr>
            <a:r>
              <a:rPr lang="en-NZ" dirty="0"/>
              <a:t>Complete and write down all of the </a:t>
            </a:r>
            <a:r>
              <a:rPr lang="en-NZ" dirty="0">
                <a:solidFill>
                  <a:schemeClr val="accent1">
                    <a:lumMod val="75000"/>
                  </a:schemeClr>
                </a:solidFill>
              </a:rPr>
              <a:t>Business Continuity Plan </a:t>
            </a:r>
            <a:r>
              <a:rPr lang="en-NZ" dirty="0"/>
              <a:t>workbook stages for your organisation</a:t>
            </a:r>
          </a:p>
          <a:p>
            <a:pPr marL="0" indent="0" fontAlgn="t">
              <a:buNone/>
            </a:pPr>
            <a:endParaRPr lang="en-NZ" dirty="0"/>
          </a:p>
          <a:p>
            <a:pPr fontAlgn="t">
              <a:buFont typeface="Arial" panose="020B0604020202020204" pitchFamily="34" charset="0"/>
              <a:buChar char="•"/>
            </a:pPr>
            <a:r>
              <a:rPr lang="en-NZ" dirty="0">
                <a:solidFill>
                  <a:schemeClr val="accent1">
                    <a:lumMod val="75000"/>
                  </a:schemeClr>
                </a:solidFill>
              </a:rPr>
              <a:t>Share this with your staff</a:t>
            </a:r>
            <a:r>
              <a:rPr lang="en-NZ" dirty="0"/>
              <a:t> and seek feedback on areas that could be improved</a:t>
            </a:r>
          </a:p>
        </p:txBody>
      </p:sp>
    </p:spTree>
    <p:extLst>
      <p:ext uri="{BB962C8B-B14F-4D97-AF65-F5344CB8AC3E}">
        <p14:creationId xmlns:p14="http://schemas.microsoft.com/office/powerpoint/2010/main" val="13747366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A7824FB-1889-4F73-B2EB-CF2B5B784BC7}"/>
              </a:ext>
            </a:extLst>
          </p:cNvPr>
          <p:cNvSpPr>
            <a:spLocks noGrp="1"/>
          </p:cNvSpPr>
          <p:nvPr>
            <p:ph type="body" sz="quarter" idx="11"/>
          </p:nvPr>
        </p:nvSpPr>
        <p:spPr>
          <a:xfrm>
            <a:off x="2029851" y="2470911"/>
            <a:ext cx="5008098" cy="415925"/>
          </a:xfrm>
        </p:spPr>
        <p:txBody>
          <a:bodyPr/>
          <a:lstStyle/>
          <a:p>
            <a:r>
              <a:rPr lang="en-AU" dirty="0"/>
              <a:t>ATLAS: READY FOR BUSINESS</a:t>
            </a:r>
          </a:p>
        </p:txBody>
      </p:sp>
      <p:sp>
        <p:nvSpPr>
          <p:cNvPr id="3" name="Text Placeholder 2">
            <a:extLst>
              <a:ext uri="{FF2B5EF4-FFF2-40B4-BE49-F238E27FC236}">
                <a16:creationId xmlns:a16="http://schemas.microsoft.com/office/drawing/2014/main" id="{F077D655-356A-4F56-B349-81469F657456}"/>
              </a:ext>
            </a:extLst>
          </p:cNvPr>
          <p:cNvSpPr>
            <a:spLocks noGrp="1"/>
          </p:cNvSpPr>
          <p:nvPr>
            <p:ph type="body" sz="quarter" idx="13"/>
          </p:nvPr>
        </p:nvSpPr>
        <p:spPr>
          <a:xfrm>
            <a:off x="2067951" y="3733802"/>
            <a:ext cx="5008098" cy="714835"/>
          </a:xfrm>
        </p:spPr>
        <p:txBody>
          <a:bodyPr/>
          <a:lstStyle/>
          <a:p>
            <a:r>
              <a:rPr lang="en-US" dirty="0"/>
              <a:t>Mobile app</a:t>
            </a:r>
            <a:endParaRPr lang="en-AU" dirty="0"/>
          </a:p>
        </p:txBody>
      </p:sp>
    </p:spTree>
    <p:extLst>
      <p:ext uri="{BB962C8B-B14F-4D97-AF65-F5344CB8AC3E}">
        <p14:creationId xmlns:p14="http://schemas.microsoft.com/office/powerpoint/2010/main" val="29799917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696DE28-CDB9-8F41-818E-8AF0D3ED2D28}"/>
              </a:ext>
            </a:extLst>
          </p:cNvPr>
          <p:cNvSpPr>
            <a:spLocks noGrp="1"/>
          </p:cNvSpPr>
          <p:nvPr>
            <p:ph type="title"/>
          </p:nvPr>
        </p:nvSpPr>
        <p:spPr/>
        <p:txBody>
          <a:bodyPr/>
          <a:lstStyle/>
          <a:p>
            <a:r>
              <a:rPr lang="en-US" sz="3600" dirty="0"/>
              <a:t>What does Atlas prepare businesses for?</a:t>
            </a:r>
          </a:p>
        </p:txBody>
      </p:sp>
      <p:sp>
        <p:nvSpPr>
          <p:cNvPr id="6" name="Content Placeholder 2">
            <a:extLst>
              <a:ext uri="{FF2B5EF4-FFF2-40B4-BE49-F238E27FC236}">
                <a16:creationId xmlns:a16="http://schemas.microsoft.com/office/drawing/2014/main" id="{97545535-C788-9242-A022-1796CC7F8D5F}"/>
              </a:ext>
            </a:extLst>
          </p:cNvPr>
          <p:cNvSpPr>
            <a:spLocks noGrp="1"/>
          </p:cNvSpPr>
          <p:nvPr>
            <p:ph type="body" sz="quarter" idx="12"/>
          </p:nvPr>
        </p:nvSpPr>
        <p:spPr>
          <a:xfrm rot="153078">
            <a:off x="4964863" y="2090078"/>
            <a:ext cx="3664152" cy="2677847"/>
          </a:xfrm>
        </p:spPr>
        <p:txBody>
          <a:bodyPr>
            <a:normAutofit fontScale="47500" lnSpcReduction="20000"/>
          </a:bodyPr>
          <a:lstStyle/>
          <a:p>
            <a:pPr marL="457200" indent="-457200">
              <a:buClr>
                <a:schemeClr val="accent1"/>
              </a:buClr>
              <a:buSzPct val="80000"/>
              <a:buFont typeface="Arial" panose="020B0604020202020204" pitchFamily="34" charset="0"/>
              <a:buChar char="•"/>
            </a:pPr>
            <a:r>
              <a:rPr lang="en-US" sz="4200" dirty="0"/>
              <a:t>Preparing and responding to local and regional natural disasters.</a:t>
            </a:r>
          </a:p>
          <a:p>
            <a:pPr marL="457200" indent="-457200">
              <a:buClr>
                <a:schemeClr val="accent1"/>
              </a:buClr>
              <a:buSzPct val="80000"/>
              <a:buFont typeface="Arial" panose="020B0604020202020204" pitchFamily="34" charset="0"/>
              <a:buChar char="•"/>
            </a:pPr>
            <a:r>
              <a:rPr lang="en-US" sz="4200" dirty="0"/>
              <a:t>Preparing and responding to business crises.</a:t>
            </a:r>
          </a:p>
          <a:p>
            <a:pPr marL="457200" indent="-457200">
              <a:buFont typeface="Arial" panose="020B0604020202020204" pitchFamily="34" charset="0"/>
              <a:buChar char="•"/>
            </a:pPr>
            <a:r>
              <a:rPr lang="en-US" sz="4200" dirty="0"/>
              <a:t>Mitigating hazards.</a:t>
            </a:r>
          </a:p>
          <a:p>
            <a:pPr marL="457200" indent="-457200">
              <a:buFont typeface="Arial" panose="020B0604020202020204" pitchFamily="34" charset="0"/>
              <a:buChar char="•"/>
            </a:pPr>
            <a:r>
              <a:rPr lang="en-US" sz="4200" dirty="0"/>
              <a:t>Fast-paced changes in people, places, and economies.</a:t>
            </a:r>
          </a:p>
          <a:p>
            <a:endParaRPr lang="en-US" dirty="0"/>
          </a:p>
        </p:txBody>
      </p:sp>
      <p:pic>
        <p:nvPicPr>
          <p:cNvPr id="11" name="Picture Placeholder 10">
            <a:extLst>
              <a:ext uri="{FF2B5EF4-FFF2-40B4-BE49-F238E27FC236}">
                <a16:creationId xmlns:a16="http://schemas.microsoft.com/office/drawing/2014/main" id="{D3B389DE-DE85-479C-A775-AFE7566F12DE}"/>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446721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779D8-DB0B-6644-A6F2-75F3A9CF1303}"/>
              </a:ext>
            </a:extLst>
          </p:cNvPr>
          <p:cNvSpPr>
            <a:spLocks noGrp="1"/>
          </p:cNvSpPr>
          <p:nvPr>
            <p:ph type="title"/>
          </p:nvPr>
        </p:nvSpPr>
        <p:spPr/>
        <p:txBody>
          <a:bodyPr/>
          <a:lstStyle/>
          <a:p>
            <a:r>
              <a:rPr lang="en-US" dirty="0"/>
              <a:t>How to use Atlas</a:t>
            </a:r>
          </a:p>
        </p:txBody>
      </p:sp>
      <p:sp>
        <p:nvSpPr>
          <p:cNvPr id="9" name="Text Placeholder 8">
            <a:extLst>
              <a:ext uri="{FF2B5EF4-FFF2-40B4-BE49-F238E27FC236}">
                <a16:creationId xmlns:a16="http://schemas.microsoft.com/office/drawing/2014/main" id="{AF70EB3D-8C2C-4D64-87B8-BCBC5F4799BE}"/>
              </a:ext>
            </a:extLst>
          </p:cNvPr>
          <p:cNvSpPr>
            <a:spLocks noGrp="1"/>
          </p:cNvSpPr>
          <p:nvPr>
            <p:ph type="body" sz="quarter" idx="12"/>
          </p:nvPr>
        </p:nvSpPr>
        <p:spPr>
          <a:xfrm rot="153078">
            <a:off x="5253732" y="2357985"/>
            <a:ext cx="2972843" cy="2086081"/>
          </a:xfrm>
        </p:spPr>
        <p:txBody>
          <a:bodyPr/>
          <a:lstStyle/>
          <a:p>
            <a:pPr marL="342900" indent="-342900">
              <a:buClr>
                <a:schemeClr val="accent1"/>
              </a:buClr>
              <a:buFont typeface="Arial" panose="020B0604020202020204" pitchFamily="34" charset="0"/>
              <a:buChar char="•"/>
            </a:pPr>
            <a:r>
              <a:rPr lang="en-NZ" dirty="0"/>
              <a:t>Designed to dip in and out of over a period of months – bite sized pieces.</a:t>
            </a:r>
          </a:p>
          <a:p>
            <a:pPr marL="342900" indent="-342900">
              <a:buClr>
                <a:schemeClr val="accent1"/>
              </a:buClr>
              <a:buFont typeface="Arial" panose="020B0604020202020204" pitchFamily="34" charset="0"/>
              <a:buChar char="•"/>
            </a:pPr>
            <a:r>
              <a:rPr lang="en-NZ" dirty="0"/>
              <a:t>10-20 minutes a week is ideal.</a:t>
            </a:r>
          </a:p>
        </p:txBody>
      </p:sp>
      <p:pic>
        <p:nvPicPr>
          <p:cNvPr id="8" name="Picture Placeholder 7">
            <a:extLst>
              <a:ext uri="{FF2B5EF4-FFF2-40B4-BE49-F238E27FC236}">
                <a16:creationId xmlns:a16="http://schemas.microsoft.com/office/drawing/2014/main" id="{C60FB5EF-EB95-471B-A1A2-D22E995BE62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0" name="Rectangle 9">
            <a:extLst>
              <a:ext uri="{FF2B5EF4-FFF2-40B4-BE49-F238E27FC236}">
                <a16:creationId xmlns:a16="http://schemas.microsoft.com/office/drawing/2014/main" id="{5502F049-2573-4295-A48A-01681FC5966B}"/>
              </a:ext>
            </a:extLst>
          </p:cNvPr>
          <p:cNvSpPr/>
          <p:nvPr/>
        </p:nvSpPr>
        <p:spPr>
          <a:xfrm>
            <a:off x="1855973" y="5112603"/>
            <a:ext cx="6705600" cy="830997"/>
          </a:xfrm>
          <a:prstGeom prst="rect">
            <a:avLst/>
          </a:prstGeom>
        </p:spPr>
        <p:txBody>
          <a:bodyPr wrap="square">
            <a:spAutoFit/>
          </a:bodyPr>
          <a:lstStyle/>
          <a:p>
            <a:pPr lvl="1"/>
            <a:r>
              <a:rPr lang="en-NZ" sz="2400" dirty="0">
                <a:latin typeface="+mj-lt"/>
              </a:rPr>
              <a:t>iOS/Apple Store: </a:t>
            </a:r>
            <a:r>
              <a:rPr lang="en-NZ" sz="2400" dirty="0">
                <a:latin typeface="+mj-lt"/>
                <a:hlinkClick r:id="rId4" tooltip="http://3cu.be/sharerfb&#10;Ctrl+Click or tap to follow the link"/>
              </a:rPr>
              <a:t>3cu.be/sharerfb</a:t>
            </a:r>
            <a:endParaRPr lang="en-NZ" sz="2400" dirty="0">
              <a:latin typeface="+mj-lt"/>
            </a:endParaRPr>
          </a:p>
          <a:p>
            <a:pPr lvl="1"/>
            <a:r>
              <a:rPr lang="en-NZ" sz="2400" dirty="0">
                <a:latin typeface="+mj-lt"/>
              </a:rPr>
              <a:t>Android/Google Play: </a:t>
            </a:r>
            <a:r>
              <a:rPr lang="en-NZ" sz="2400" dirty="0">
                <a:latin typeface="+mj-lt"/>
                <a:hlinkClick r:id="rId4" tooltip="http://3cu.be/sharerfb&#10;Ctrl+Click or tap to follow the link"/>
              </a:rPr>
              <a:t>3cu.be/sharerfb</a:t>
            </a:r>
            <a:endParaRPr lang="en-NZ" sz="2400" dirty="0">
              <a:latin typeface="+mj-lt"/>
            </a:endParaRPr>
          </a:p>
        </p:txBody>
      </p:sp>
    </p:spTree>
    <p:extLst>
      <p:ext uri="{BB962C8B-B14F-4D97-AF65-F5344CB8AC3E}">
        <p14:creationId xmlns:p14="http://schemas.microsoft.com/office/powerpoint/2010/main" val="6691407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6A02FE-74A8-D940-9252-C3110EED72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65397" y="1549533"/>
            <a:ext cx="3361765" cy="4305753"/>
          </a:xfrm>
          <a:prstGeom prst="rect">
            <a:avLst/>
          </a:prstGeom>
        </p:spPr>
      </p:pic>
      <p:sp>
        <p:nvSpPr>
          <p:cNvPr id="5" name="Title 1">
            <a:extLst>
              <a:ext uri="{FF2B5EF4-FFF2-40B4-BE49-F238E27FC236}">
                <a16:creationId xmlns:a16="http://schemas.microsoft.com/office/drawing/2014/main" id="{DAC740F1-CD70-D945-A025-CF3801ED5B33}"/>
              </a:ext>
            </a:extLst>
          </p:cNvPr>
          <p:cNvSpPr>
            <a:spLocks noGrp="1"/>
          </p:cNvSpPr>
          <p:nvPr>
            <p:ph type="title"/>
          </p:nvPr>
        </p:nvSpPr>
        <p:spPr>
          <a:xfrm>
            <a:off x="285177" y="325395"/>
            <a:ext cx="8280920" cy="1143000"/>
          </a:xfrm>
        </p:spPr>
        <p:txBody>
          <a:bodyPr/>
          <a:lstStyle/>
          <a:p>
            <a:r>
              <a:rPr lang="en-US" dirty="0"/>
              <a:t>Small businesses can contribute to community resilience</a:t>
            </a:r>
          </a:p>
        </p:txBody>
      </p:sp>
      <p:sp>
        <p:nvSpPr>
          <p:cNvPr id="6" name="Oval 5">
            <a:extLst>
              <a:ext uri="{FF2B5EF4-FFF2-40B4-BE49-F238E27FC236}">
                <a16:creationId xmlns:a16="http://schemas.microsoft.com/office/drawing/2014/main" id="{BC97E012-3BE9-8A43-BDAC-154DA682B5B3}"/>
              </a:ext>
            </a:extLst>
          </p:cNvPr>
          <p:cNvSpPr/>
          <p:nvPr/>
        </p:nvSpPr>
        <p:spPr>
          <a:xfrm>
            <a:off x="2343391" y="1390163"/>
            <a:ext cx="6222706" cy="1734039"/>
          </a:xfrm>
          <a:prstGeom prst="ellipse">
            <a:avLst/>
          </a:prstGeom>
          <a:solidFill>
            <a:schemeClr val="accent1">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2D89642-B9E5-D14C-8882-0A2756B3183A}"/>
              </a:ext>
            </a:extLst>
          </p:cNvPr>
          <p:cNvSpPr txBox="1"/>
          <p:nvPr/>
        </p:nvSpPr>
        <p:spPr>
          <a:xfrm>
            <a:off x="6452039" y="2244555"/>
            <a:ext cx="2376780" cy="830997"/>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Small businesses employ members of the community and provide resources for people to meet their daily needs</a:t>
            </a:r>
          </a:p>
        </p:txBody>
      </p:sp>
      <p:sp>
        <p:nvSpPr>
          <p:cNvPr id="8" name="Oval 7">
            <a:extLst>
              <a:ext uri="{FF2B5EF4-FFF2-40B4-BE49-F238E27FC236}">
                <a16:creationId xmlns:a16="http://schemas.microsoft.com/office/drawing/2014/main" id="{DFD67838-2FDE-654E-A42D-F62FE6A5CB80}"/>
              </a:ext>
            </a:extLst>
          </p:cNvPr>
          <p:cNvSpPr/>
          <p:nvPr/>
        </p:nvSpPr>
        <p:spPr>
          <a:xfrm>
            <a:off x="452317" y="2778040"/>
            <a:ext cx="6185572" cy="1649153"/>
          </a:xfrm>
          <a:prstGeom prst="ellipse">
            <a:avLst/>
          </a:prstGeom>
          <a:solidFill>
            <a:schemeClr val="accent1">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86ECEEE8-9DA0-E64F-B386-B73F0B13959A}"/>
              </a:ext>
            </a:extLst>
          </p:cNvPr>
          <p:cNvSpPr txBox="1"/>
          <p:nvPr/>
        </p:nvSpPr>
        <p:spPr>
          <a:xfrm>
            <a:off x="128017" y="3854415"/>
            <a:ext cx="2607706" cy="646331"/>
          </a:xfrm>
          <a:prstGeom prst="rect">
            <a:avLst/>
          </a:prstGeom>
          <a:noFill/>
        </p:spPr>
        <p:txBody>
          <a:bodyPr wrap="square" rtlCol="0">
            <a:spAutoFit/>
          </a:bodyPr>
          <a:lstStyle/>
          <a:p>
            <a:pPr algn="r"/>
            <a:r>
              <a:rPr lang="en-US" sz="1200" dirty="0">
                <a:latin typeface="Arial" panose="020B0604020202020204" pitchFamily="34" charset="0"/>
                <a:cs typeface="Arial" panose="020B0604020202020204" pitchFamily="34" charset="0"/>
              </a:rPr>
              <a:t>Small businesses contribute to business districts and serve as the economic backbone of communities</a:t>
            </a:r>
          </a:p>
        </p:txBody>
      </p:sp>
      <p:sp>
        <p:nvSpPr>
          <p:cNvPr id="10" name="Oval 9">
            <a:extLst>
              <a:ext uri="{FF2B5EF4-FFF2-40B4-BE49-F238E27FC236}">
                <a16:creationId xmlns:a16="http://schemas.microsoft.com/office/drawing/2014/main" id="{B7214112-A6E8-2F46-874A-6C42943458F1}"/>
              </a:ext>
            </a:extLst>
          </p:cNvPr>
          <p:cNvSpPr/>
          <p:nvPr/>
        </p:nvSpPr>
        <p:spPr>
          <a:xfrm>
            <a:off x="1900492" y="4066069"/>
            <a:ext cx="5974920" cy="1789217"/>
          </a:xfrm>
          <a:prstGeom prst="ellipse">
            <a:avLst/>
          </a:prstGeom>
          <a:solidFill>
            <a:schemeClr val="accent1">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3165A536-95F1-3E47-8AE2-854317FD5D35}"/>
              </a:ext>
            </a:extLst>
          </p:cNvPr>
          <p:cNvSpPr txBox="1"/>
          <p:nvPr/>
        </p:nvSpPr>
        <p:spPr>
          <a:xfrm>
            <a:off x="6389602" y="5311620"/>
            <a:ext cx="2501661"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Small businesses contribute to regional and global supply chains</a:t>
            </a:r>
          </a:p>
        </p:txBody>
      </p:sp>
      <p:pic>
        <p:nvPicPr>
          <p:cNvPr id="12" name="Graphic 8" descr="Store">
            <a:extLst>
              <a:ext uri="{FF2B5EF4-FFF2-40B4-BE49-F238E27FC236}">
                <a16:creationId xmlns:a16="http://schemas.microsoft.com/office/drawing/2014/main" id="{95F4B09C-6A77-8C45-B509-C55BB36C44B4}"/>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9427" y="1487860"/>
            <a:ext cx="914400" cy="914400"/>
          </a:xfrm>
          <a:prstGeom prst="rect">
            <a:avLst/>
          </a:prstGeom>
        </p:spPr>
      </p:pic>
      <p:pic>
        <p:nvPicPr>
          <p:cNvPr id="13" name="Graphic 9" descr="Building">
            <a:extLst>
              <a:ext uri="{FF2B5EF4-FFF2-40B4-BE49-F238E27FC236}">
                <a16:creationId xmlns:a16="http://schemas.microsoft.com/office/drawing/2014/main" id="{E52A6081-2E06-344B-A26A-0AFF1B4F2FF4}"/>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38274" y="2913478"/>
            <a:ext cx="914400" cy="914400"/>
          </a:xfrm>
          <a:prstGeom prst="rect">
            <a:avLst/>
          </a:prstGeom>
        </p:spPr>
      </p:pic>
      <p:pic>
        <p:nvPicPr>
          <p:cNvPr id="14" name="Graphic 10" descr="City">
            <a:extLst>
              <a:ext uri="{FF2B5EF4-FFF2-40B4-BE49-F238E27FC236}">
                <a16:creationId xmlns:a16="http://schemas.microsoft.com/office/drawing/2014/main" id="{8DEDBF60-5BEA-B44A-A136-621821AA7D7F}"/>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064898" y="4420717"/>
            <a:ext cx="914400" cy="914400"/>
          </a:xfrm>
          <a:prstGeom prst="rect">
            <a:avLst/>
          </a:prstGeom>
        </p:spPr>
      </p:pic>
      <p:sp>
        <p:nvSpPr>
          <p:cNvPr id="15" name="TextBox 14">
            <a:extLst>
              <a:ext uri="{FF2B5EF4-FFF2-40B4-BE49-F238E27FC236}">
                <a16:creationId xmlns:a16="http://schemas.microsoft.com/office/drawing/2014/main" id="{CD4B3921-6F1D-3342-B79B-37F0D3B1A285}"/>
              </a:ext>
            </a:extLst>
          </p:cNvPr>
          <p:cNvSpPr txBox="1"/>
          <p:nvPr/>
        </p:nvSpPr>
        <p:spPr>
          <a:xfrm>
            <a:off x="4927745" y="6567875"/>
            <a:ext cx="6077666" cy="261610"/>
          </a:xfrm>
          <a:prstGeom prst="rect">
            <a:avLst/>
          </a:prstGeom>
          <a:noFill/>
        </p:spPr>
        <p:txBody>
          <a:bodyPr wrap="square" rtlCol="0">
            <a:spAutoFit/>
          </a:bodyPr>
          <a:lstStyle/>
          <a:p>
            <a:r>
              <a:rPr lang="en-US" sz="1050" i="1" dirty="0"/>
              <a:t>2014 IFRC Framework for Community Resilience, page 7, modified</a:t>
            </a:r>
          </a:p>
        </p:txBody>
      </p:sp>
    </p:spTree>
    <p:extLst>
      <p:ext uri="{BB962C8B-B14F-4D97-AF65-F5344CB8AC3E}">
        <p14:creationId xmlns:p14="http://schemas.microsoft.com/office/powerpoint/2010/main" val="30649088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Survey</a:t>
            </a:r>
          </a:p>
        </p:txBody>
      </p:sp>
      <p:sp>
        <p:nvSpPr>
          <p:cNvPr id="3" name="Text Placeholder 2"/>
          <p:cNvSpPr>
            <a:spLocks noGrp="1"/>
          </p:cNvSpPr>
          <p:nvPr>
            <p:ph type="body" sz="quarter" idx="12"/>
          </p:nvPr>
        </p:nvSpPr>
        <p:spPr>
          <a:xfrm rot="153078">
            <a:off x="5173350" y="2202152"/>
            <a:ext cx="3125607" cy="2047006"/>
          </a:xfrm>
        </p:spPr>
        <p:txBody>
          <a:bodyPr anchor="ctr"/>
          <a:lstStyle/>
          <a:p>
            <a:r>
              <a:rPr lang="en-US" sz="2400" dirty="0">
                <a:solidFill>
                  <a:schemeClr val="tx1">
                    <a:lumMod val="75000"/>
                    <a:lumOff val="25000"/>
                  </a:schemeClr>
                </a:solidFill>
              </a:rPr>
              <a:t>Please complete the short feedback form and return it at the door before you leave!</a:t>
            </a:r>
          </a:p>
        </p:txBody>
      </p:sp>
      <p:pic>
        <p:nvPicPr>
          <p:cNvPr id="7" name="Picture Placeholder 6" descr="A close up of a piece of paper&#10;&#10;Description generated with very high confidence">
            <a:extLst>
              <a:ext uri="{FF2B5EF4-FFF2-40B4-BE49-F238E27FC236}">
                <a16:creationId xmlns:a16="http://schemas.microsoft.com/office/drawing/2014/main" id="{CAAF62C5-9BDD-4754-97F5-4C1558FAD3AC}"/>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1200275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Placeholder 2"/>
          <p:cNvSpPr>
            <a:spLocks noGrp="1"/>
          </p:cNvSpPr>
          <p:nvPr>
            <p:ph type="body" sz="quarter" idx="11"/>
          </p:nvPr>
        </p:nvSpPr>
        <p:spPr>
          <a:xfrm>
            <a:off x="2106613" y="2973456"/>
            <a:ext cx="5008562" cy="911091"/>
          </a:xfrm>
        </p:spPr>
        <p:txBody>
          <a:bodyPr>
            <a:normAutofit/>
          </a:bodyPr>
          <a:lstStyle/>
          <a:p>
            <a:r>
              <a:rPr lang="en-US" b="1" dirty="0">
                <a:solidFill>
                  <a:schemeClr val="tx2">
                    <a:lumMod val="65000"/>
                    <a:lumOff val="35000"/>
                  </a:schemeClr>
                </a:solidFill>
                <a:ea typeface="Geneva" pitchFamily="-127" charset="-128"/>
                <a:cs typeface="Arial" pitchFamily="34" charset="0"/>
              </a:rPr>
              <a:t>Thank you!</a:t>
            </a:r>
          </a:p>
        </p:txBody>
      </p:sp>
      <p:pic>
        <p:nvPicPr>
          <p:cNvPr id="5" name="Picture 4">
            <a:extLst>
              <a:ext uri="{FF2B5EF4-FFF2-40B4-BE49-F238E27FC236}">
                <a16:creationId xmlns:a16="http://schemas.microsoft.com/office/drawing/2014/main" id="{82D1ED28-D15C-D148-B635-8A868E9C09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0400" y="5978950"/>
            <a:ext cx="2895600" cy="747557"/>
          </a:xfrm>
          <a:prstGeom prst="rect">
            <a:avLst/>
          </a:prstGeom>
        </p:spPr>
      </p:pic>
    </p:spTree>
    <p:extLst>
      <p:ext uri="{BB962C8B-B14F-4D97-AF65-F5344CB8AC3E}">
        <p14:creationId xmlns:p14="http://schemas.microsoft.com/office/powerpoint/2010/main" val="421600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6D136F-0BAA-2346-9851-6895D4AD7684}"/>
              </a:ext>
            </a:extLst>
          </p:cNvPr>
          <p:cNvSpPr txBox="1"/>
          <p:nvPr/>
        </p:nvSpPr>
        <p:spPr>
          <a:xfrm>
            <a:off x="6827328" y="6324600"/>
            <a:ext cx="184731" cy="369332"/>
          </a:xfrm>
          <a:prstGeom prst="rect">
            <a:avLst/>
          </a:prstGeom>
          <a:noFill/>
        </p:spPr>
        <p:txBody>
          <a:bodyPr wrap="none" rtlCol="0">
            <a:spAutoFit/>
          </a:bodyPr>
          <a:lstStyle/>
          <a:p>
            <a:endParaRPr lang="en-AU" dirty="0"/>
          </a:p>
        </p:txBody>
      </p:sp>
      <p:sp>
        <p:nvSpPr>
          <p:cNvPr id="13" name="Title 23">
            <a:extLst>
              <a:ext uri="{FF2B5EF4-FFF2-40B4-BE49-F238E27FC236}">
                <a16:creationId xmlns:a16="http://schemas.microsoft.com/office/drawing/2014/main" id="{C2031662-BD22-44AF-ACF8-34169BD5200B}"/>
              </a:ext>
            </a:extLst>
          </p:cNvPr>
          <p:cNvSpPr>
            <a:spLocks noGrp="1"/>
          </p:cNvSpPr>
          <p:nvPr>
            <p:ph type="title"/>
          </p:nvPr>
        </p:nvSpPr>
        <p:spPr>
          <a:xfrm>
            <a:off x="390277" y="484237"/>
            <a:ext cx="8229600" cy="1143000"/>
          </a:xfrm>
        </p:spPr>
        <p:txBody>
          <a:bodyPr/>
          <a:lstStyle/>
          <a:p>
            <a:r>
              <a:rPr lang="en-US" dirty="0">
                <a:latin typeface="Akzidenz-Grotesk Std Med" panose="02000603030000020004" pitchFamily="2" charset="0"/>
              </a:rPr>
              <a:t>Lets get to know each other</a:t>
            </a:r>
            <a:endParaRPr lang="en-AU" dirty="0"/>
          </a:p>
        </p:txBody>
      </p:sp>
      <p:sp>
        <p:nvSpPr>
          <p:cNvPr id="14" name="Text Placeholder 2">
            <a:extLst>
              <a:ext uri="{FF2B5EF4-FFF2-40B4-BE49-F238E27FC236}">
                <a16:creationId xmlns:a16="http://schemas.microsoft.com/office/drawing/2014/main" id="{8BF36DEB-383E-4542-BBAB-EA37E67CFB7E}"/>
              </a:ext>
            </a:extLst>
          </p:cNvPr>
          <p:cNvSpPr txBox="1">
            <a:spLocks/>
          </p:cNvSpPr>
          <p:nvPr/>
        </p:nvSpPr>
        <p:spPr bwMode="auto">
          <a:xfrm>
            <a:off x="685800" y="2438400"/>
            <a:ext cx="3429000" cy="2176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defTabSz="457200" rtl="0" eaLnBrk="0" fontAlgn="base" hangingPunct="0">
              <a:spcBef>
                <a:spcPct val="20000"/>
              </a:spcBef>
              <a:spcAft>
                <a:spcPct val="0"/>
              </a:spcAft>
              <a:buClr>
                <a:srgbClr val="ED1B2E"/>
              </a:buClr>
              <a:buSzPct val="75000"/>
              <a:buFont typeface="Wingdings" pitchFamily="2" charset="2"/>
              <a:buNone/>
              <a:defRPr sz="2800" kern="1200">
                <a:solidFill>
                  <a:schemeClr val="bg2">
                    <a:lumMod val="25000"/>
                  </a:schemeClr>
                </a:solidFill>
                <a:latin typeface="+mn-lt"/>
                <a:ea typeface="Geneva" charset="0"/>
                <a:cs typeface="Arial"/>
              </a:defRPr>
            </a:lvl1pPr>
            <a:lvl2pPr marL="742950" indent="-285750" algn="l" defTabSz="457200" rtl="0" eaLnBrk="0" fontAlgn="base" hangingPunct="0">
              <a:spcBef>
                <a:spcPct val="20000"/>
              </a:spcBef>
              <a:spcAft>
                <a:spcPct val="0"/>
              </a:spcAft>
              <a:buClr>
                <a:srgbClr val="ED1B2E"/>
              </a:buClr>
              <a:buSzPct val="75000"/>
              <a:buFont typeface="Wingdings" pitchFamily="2" charset="2"/>
              <a:buChar char="§"/>
              <a:defRPr sz="2400" kern="1200">
                <a:solidFill>
                  <a:schemeClr val="bg2">
                    <a:lumMod val="25000"/>
                  </a:schemeClr>
                </a:solidFill>
                <a:latin typeface="+mn-lt"/>
                <a:ea typeface="Geneva" charset="0"/>
                <a:cs typeface="Arial"/>
              </a:defRPr>
            </a:lvl2pPr>
            <a:lvl3pPr marL="1143000" indent="-228600" algn="l" defTabSz="457200" rtl="0" eaLnBrk="0" fontAlgn="base" hangingPunct="0">
              <a:spcBef>
                <a:spcPct val="20000"/>
              </a:spcBef>
              <a:spcAft>
                <a:spcPct val="0"/>
              </a:spcAft>
              <a:buClr>
                <a:srgbClr val="ED1B2E"/>
              </a:buClr>
              <a:buSzPct val="75000"/>
              <a:buFont typeface="Wingdings" pitchFamily="2" charset="2"/>
              <a:buChar char="§"/>
              <a:defRPr sz="2200" kern="1200">
                <a:solidFill>
                  <a:schemeClr val="bg2">
                    <a:lumMod val="25000"/>
                  </a:schemeClr>
                </a:solidFill>
                <a:latin typeface="+mn-lt"/>
                <a:ea typeface="Geneva" charset="0"/>
                <a:cs typeface="Arial"/>
              </a:defRPr>
            </a:lvl3pPr>
            <a:lvl4pPr marL="1600200" indent="-228600" algn="l" defTabSz="457200" rtl="0" eaLnBrk="0" fontAlgn="base" hangingPunct="0">
              <a:spcBef>
                <a:spcPct val="20000"/>
              </a:spcBef>
              <a:spcAft>
                <a:spcPct val="0"/>
              </a:spcAft>
              <a:buClr>
                <a:srgbClr val="ED1B2E"/>
              </a:buClr>
              <a:buSzPct val="75000"/>
              <a:buFont typeface="Wingdings" pitchFamily="2" charset="2"/>
              <a:buChar char="§"/>
              <a:defRPr sz="2000" kern="1200">
                <a:solidFill>
                  <a:schemeClr val="bg2">
                    <a:lumMod val="25000"/>
                  </a:schemeClr>
                </a:solidFill>
                <a:latin typeface="+mn-lt"/>
                <a:ea typeface="Geneva" charset="0"/>
                <a:cs typeface="Arial"/>
              </a:defRPr>
            </a:lvl4pPr>
            <a:lvl5pPr marL="2057400" indent="-228600" algn="l" defTabSz="457200" rtl="0" eaLnBrk="0" fontAlgn="base" hangingPunct="0">
              <a:spcBef>
                <a:spcPct val="20000"/>
              </a:spcBef>
              <a:spcAft>
                <a:spcPct val="0"/>
              </a:spcAft>
              <a:buClr>
                <a:srgbClr val="ED1B2E"/>
              </a:buClr>
              <a:buSzPct val="75000"/>
              <a:buFont typeface="Wingdings" pitchFamily="2" charset="2"/>
              <a:buChar char="§"/>
              <a:defRPr kern="1200">
                <a:solidFill>
                  <a:schemeClr val="bg2">
                    <a:lumMod val="25000"/>
                  </a:schemeClr>
                </a:solidFill>
                <a:latin typeface="+mn-lt"/>
                <a:ea typeface="Geneva"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solidFill>
                  <a:schemeClr val="accent1">
                    <a:lumMod val="75000"/>
                  </a:schemeClr>
                </a:solidFill>
              </a:rPr>
              <a:t>Your challenge:</a:t>
            </a:r>
          </a:p>
          <a:p>
            <a:r>
              <a:rPr lang="en-US" dirty="0"/>
              <a:t>In 10 minutes, talk to at least 5 other attendees</a:t>
            </a:r>
          </a:p>
        </p:txBody>
      </p:sp>
      <p:sp>
        <p:nvSpPr>
          <p:cNvPr id="15" name="Text Placeholder 24">
            <a:extLst>
              <a:ext uri="{FF2B5EF4-FFF2-40B4-BE49-F238E27FC236}">
                <a16:creationId xmlns:a16="http://schemas.microsoft.com/office/drawing/2014/main" id="{7A3F388C-1A1F-42A2-92CD-DDC7C9D0DE34}"/>
              </a:ext>
            </a:extLst>
          </p:cNvPr>
          <p:cNvSpPr txBox="1">
            <a:spLocks/>
          </p:cNvSpPr>
          <p:nvPr/>
        </p:nvSpPr>
        <p:spPr bwMode="auto">
          <a:xfrm>
            <a:off x="5265227" y="2493980"/>
            <a:ext cx="3124201" cy="24796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defTabSz="457200" rtl="0" eaLnBrk="0" fontAlgn="base" hangingPunct="0">
              <a:spcBef>
                <a:spcPct val="20000"/>
              </a:spcBef>
              <a:spcAft>
                <a:spcPct val="0"/>
              </a:spcAft>
              <a:buClr>
                <a:srgbClr val="ED1B2E"/>
              </a:buClr>
              <a:buSzPct val="75000"/>
              <a:buFont typeface="Wingdings" pitchFamily="2" charset="2"/>
              <a:buNone/>
              <a:defRPr sz="2800" kern="1200">
                <a:solidFill>
                  <a:schemeClr val="bg2">
                    <a:lumMod val="25000"/>
                  </a:schemeClr>
                </a:solidFill>
                <a:latin typeface="+mn-lt"/>
                <a:ea typeface="Geneva" charset="0"/>
                <a:cs typeface="Arial"/>
              </a:defRPr>
            </a:lvl1pPr>
            <a:lvl2pPr marL="742950" indent="-285750" algn="l" defTabSz="457200" rtl="0" eaLnBrk="0" fontAlgn="base" hangingPunct="0">
              <a:spcBef>
                <a:spcPct val="20000"/>
              </a:spcBef>
              <a:spcAft>
                <a:spcPct val="0"/>
              </a:spcAft>
              <a:buClr>
                <a:srgbClr val="ED1B2E"/>
              </a:buClr>
              <a:buSzPct val="75000"/>
              <a:buFont typeface="Wingdings" pitchFamily="2" charset="2"/>
              <a:buChar char="§"/>
              <a:defRPr sz="2400" kern="1200">
                <a:solidFill>
                  <a:schemeClr val="bg2">
                    <a:lumMod val="25000"/>
                  </a:schemeClr>
                </a:solidFill>
                <a:latin typeface="+mn-lt"/>
                <a:ea typeface="Geneva" charset="0"/>
                <a:cs typeface="Arial"/>
              </a:defRPr>
            </a:lvl2pPr>
            <a:lvl3pPr marL="1143000" indent="-228600" algn="l" defTabSz="457200" rtl="0" eaLnBrk="0" fontAlgn="base" hangingPunct="0">
              <a:spcBef>
                <a:spcPct val="20000"/>
              </a:spcBef>
              <a:spcAft>
                <a:spcPct val="0"/>
              </a:spcAft>
              <a:buClr>
                <a:srgbClr val="ED1B2E"/>
              </a:buClr>
              <a:buSzPct val="75000"/>
              <a:buFont typeface="Wingdings" pitchFamily="2" charset="2"/>
              <a:buChar char="§"/>
              <a:defRPr sz="2200" kern="1200">
                <a:solidFill>
                  <a:schemeClr val="bg2">
                    <a:lumMod val="25000"/>
                  </a:schemeClr>
                </a:solidFill>
                <a:latin typeface="+mn-lt"/>
                <a:ea typeface="Geneva" charset="0"/>
                <a:cs typeface="Arial"/>
              </a:defRPr>
            </a:lvl3pPr>
            <a:lvl4pPr marL="1600200" indent="-228600" algn="l" defTabSz="457200" rtl="0" eaLnBrk="0" fontAlgn="base" hangingPunct="0">
              <a:spcBef>
                <a:spcPct val="20000"/>
              </a:spcBef>
              <a:spcAft>
                <a:spcPct val="0"/>
              </a:spcAft>
              <a:buClr>
                <a:srgbClr val="ED1B2E"/>
              </a:buClr>
              <a:buSzPct val="75000"/>
              <a:buFont typeface="Wingdings" pitchFamily="2" charset="2"/>
              <a:buChar char="§"/>
              <a:defRPr sz="2000" kern="1200">
                <a:solidFill>
                  <a:schemeClr val="bg2">
                    <a:lumMod val="25000"/>
                  </a:schemeClr>
                </a:solidFill>
                <a:latin typeface="+mn-lt"/>
                <a:ea typeface="Geneva" charset="0"/>
                <a:cs typeface="Arial"/>
              </a:defRPr>
            </a:lvl4pPr>
            <a:lvl5pPr marL="2057400" indent="-228600" algn="l" defTabSz="457200" rtl="0" eaLnBrk="0" fontAlgn="base" hangingPunct="0">
              <a:spcBef>
                <a:spcPct val="20000"/>
              </a:spcBef>
              <a:spcAft>
                <a:spcPct val="0"/>
              </a:spcAft>
              <a:buClr>
                <a:srgbClr val="ED1B2E"/>
              </a:buClr>
              <a:buSzPct val="75000"/>
              <a:buFont typeface="Wingdings" pitchFamily="2" charset="2"/>
              <a:buChar char="§"/>
              <a:defRPr kern="1200">
                <a:solidFill>
                  <a:schemeClr val="bg2">
                    <a:lumMod val="25000"/>
                  </a:schemeClr>
                </a:solidFill>
                <a:latin typeface="+mn-lt"/>
                <a:ea typeface="Geneva"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Find the business </a:t>
            </a:r>
            <a:r>
              <a:rPr lang="en-US" dirty="0">
                <a:solidFill>
                  <a:schemeClr val="accent1">
                    <a:lumMod val="75000"/>
                  </a:schemeClr>
                </a:solidFill>
              </a:rPr>
              <a:t>most similar </a:t>
            </a:r>
            <a:r>
              <a:rPr lang="en-US" dirty="0"/>
              <a:t>and the business </a:t>
            </a:r>
            <a:r>
              <a:rPr lang="en-US" dirty="0">
                <a:solidFill>
                  <a:schemeClr val="accent1">
                    <a:lumMod val="75000"/>
                  </a:schemeClr>
                </a:solidFill>
              </a:rPr>
              <a:t>most different</a:t>
            </a:r>
            <a:r>
              <a:rPr lang="en-US" dirty="0">
                <a:solidFill>
                  <a:schemeClr val="accent1"/>
                </a:solidFill>
              </a:rPr>
              <a:t> </a:t>
            </a:r>
            <a:r>
              <a:rPr lang="en-US" dirty="0"/>
              <a:t>from you in the room.  </a:t>
            </a:r>
          </a:p>
        </p:txBody>
      </p:sp>
      <p:sp>
        <p:nvSpPr>
          <p:cNvPr id="16" name="TextBox 15">
            <a:extLst>
              <a:ext uri="{FF2B5EF4-FFF2-40B4-BE49-F238E27FC236}">
                <a16:creationId xmlns:a16="http://schemas.microsoft.com/office/drawing/2014/main" id="{8025B592-86A8-402F-BD29-FB6A34E1603C}"/>
              </a:ext>
            </a:extLst>
          </p:cNvPr>
          <p:cNvSpPr txBox="1"/>
          <p:nvPr/>
        </p:nvSpPr>
        <p:spPr>
          <a:xfrm>
            <a:off x="381000" y="5334004"/>
            <a:ext cx="8534400" cy="400110"/>
          </a:xfrm>
          <a:prstGeom prst="rect">
            <a:avLst/>
          </a:prstGeom>
          <a:noFill/>
        </p:spPr>
        <p:txBody>
          <a:bodyPr wrap="square" rtlCol="0">
            <a:spAutoFit/>
          </a:bodyPr>
          <a:lstStyle/>
          <a:p>
            <a:r>
              <a:rPr lang="en-NZ" sz="2000" i="1" dirty="0">
                <a:latin typeface="+mj-lt"/>
              </a:rPr>
              <a:t>Be prepared to report back about the most similar and most different and why.</a:t>
            </a:r>
          </a:p>
        </p:txBody>
      </p:sp>
    </p:spTree>
    <p:extLst>
      <p:ext uri="{BB962C8B-B14F-4D97-AF65-F5344CB8AC3E}">
        <p14:creationId xmlns:p14="http://schemas.microsoft.com/office/powerpoint/2010/main" val="1077378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67BA1C4B-BD79-47BA-9F73-0BC1E04D5EB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378838">
            <a:off x="1629742" y="347804"/>
            <a:ext cx="6965598" cy="533244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40" name="Picture 39" descr="A close up of a map&#10;&#10;Description generated with high confidence">
            <a:extLst>
              <a:ext uri="{FF2B5EF4-FFF2-40B4-BE49-F238E27FC236}">
                <a16:creationId xmlns:a16="http://schemas.microsoft.com/office/drawing/2014/main" id="{30F01424-021A-44A4-9F60-855FF3760EB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60362" y="1596185"/>
            <a:ext cx="6000750" cy="401478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 name="Picture 9" descr="A person standing in front of a building&#10;&#10;Description generated with high confidence">
            <a:extLst>
              <a:ext uri="{FF2B5EF4-FFF2-40B4-BE49-F238E27FC236}">
                <a16:creationId xmlns:a16="http://schemas.microsoft.com/office/drawing/2014/main" id="{B7CD0E57-C692-4605-9300-69F38095EDF1}"/>
              </a:ext>
            </a:extLst>
          </p:cNvPr>
          <p:cNvPicPr>
            <a:picLocks noChangeAspect="1"/>
          </p:cNvPicPr>
          <p:nvPr/>
        </p:nvPicPr>
        <p:blipFill>
          <a:blip r:embed="rId5"/>
          <a:stretch>
            <a:fillRect/>
          </a:stretch>
        </p:blipFill>
        <p:spPr>
          <a:xfrm>
            <a:off x="-6864459" y="15422865"/>
            <a:ext cx="8102600" cy="5715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6" name="Picture 35">
            <a:extLst>
              <a:ext uri="{FF2B5EF4-FFF2-40B4-BE49-F238E27FC236}">
                <a16:creationId xmlns:a16="http://schemas.microsoft.com/office/drawing/2014/main" id="{13B3993C-1D97-4157-A3AA-F9C2B0B57667}"/>
              </a:ext>
            </a:extLst>
          </p:cNvPr>
          <p:cNvPicPr>
            <a:picLocks noChangeAspect="1"/>
          </p:cNvPicPr>
          <p:nvPr/>
        </p:nvPicPr>
        <p:blipFill>
          <a:blip r:embed="rId6"/>
          <a:stretch>
            <a:fillRect/>
          </a:stretch>
        </p:blipFill>
        <p:spPr>
          <a:xfrm rot="21319403">
            <a:off x="672835" y="815116"/>
            <a:ext cx="7928377" cy="514349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5" name="Picture 34">
            <a:extLst>
              <a:ext uri="{FF2B5EF4-FFF2-40B4-BE49-F238E27FC236}">
                <a16:creationId xmlns:a16="http://schemas.microsoft.com/office/drawing/2014/main" id="{0B1D1202-B1BC-40FF-9B12-911AC000D92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493834">
            <a:off x="-1787445" y="899729"/>
            <a:ext cx="7715250" cy="513120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 name="Picture 2">
            <a:extLst>
              <a:ext uri="{FF2B5EF4-FFF2-40B4-BE49-F238E27FC236}">
                <a16:creationId xmlns:a16="http://schemas.microsoft.com/office/drawing/2014/main" id="{CE6DD3E3-DB0F-4E7A-AC22-53C99B2ADA9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374804">
            <a:off x="-1970878" y="1370526"/>
            <a:ext cx="9034985" cy="539343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9" name="Picture 28">
            <a:extLst>
              <a:ext uri="{FF2B5EF4-FFF2-40B4-BE49-F238E27FC236}">
                <a16:creationId xmlns:a16="http://schemas.microsoft.com/office/drawing/2014/main" id="{E4CED0C8-D3BB-4E8B-8574-F3787CE3A30C}"/>
              </a:ext>
            </a:extLst>
          </p:cNvPr>
          <p:cNvPicPr>
            <a:picLocks noChangeAspect="1"/>
          </p:cNvPicPr>
          <p:nvPr/>
        </p:nvPicPr>
        <p:blipFill>
          <a:blip r:embed="rId9"/>
          <a:stretch>
            <a:fillRect/>
          </a:stretch>
        </p:blipFill>
        <p:spPr>
          <a:xfrm rot="21280098">
            <a:off x="1338369" y="765965"/>
            <a:ext cx="7620000" cy="42862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5" name="Picture 14">
            <a:extLst>
              <a:ext uri="{FF2B5EF4-FFF2-40B4-BE49-F238E27FC236}">
                <a16:creationId xmlns:a16="http://schemas.microsoft.com/office/drawing/2014/main" id="{874B4DD4-CE2B-42B4-89CC-4586B907032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250183" y="894988"/>
            <a:ext cx="6838891" cy="45592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10" descr="A train on a steel track&#10;&#10;Description automatically generated">
            <a:extLst>
              <a:ext uri="{FF2B5EF4-FFF2-40B4-BE49-F238E27FC236}">
                <a16:creationId xmlns:a16="http://schemas.microsoft.com/office/drawing/2014/main" id="{E8CD65F4-FD2A-4188-8913-B0529647F1A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5319" y="1141999"/>
            <a:ext cx="7916287" cy="562473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7" name="Picture 16">
            <a:extLst>
              <a:ext uri="{FF2B5EF4-FFF2-40B4-BE49-F238E27FC236}">
                <a16:creationId xmlns:a16="http://schemas.microsoft.com/office/drawing/2014/main" id="{CCD64EB6-2591-47BF-9A97-1B7CB4576891}"/>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0" y="508057"/>
            <a:ext cx="9144000" cy="6096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6" name="Picture 15">
            <a:extLst>
              <a:ext uri="{FF2B5EF4-FFF2-40B4-BE49-F238E27FC236}">
                <a16:creationId xmlns:a16="http://schemas.microsoft.com/office/drawing/2014/main" id="{D60ECA38-704D-46E9-84FF-08C4F5F1F0DF}"/>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848726" y="1194871"/>
            <a:ext cx="7243552" cy="6096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2" name="Picture 21" descr="A picture containing outdoor, sky, train, fence&#10;&#10;Description automatically generated">
            <a:extLst>
              <a:ext uri="{FF2B5EF4-FFF2-40B4-BE49-F238E27FC236}">
                <a16:creationId xmlns:a16="http://schemas.microsoft.com/office/drawing/2014/main" id="{B6E831FC-D119-48AE-82A0-4AADF84CAB5D}"/>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21349721">
            <a:off x="-901506" y="824960"/>
            <a:ext cx="9144000" cy="609414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TextBox 1">
            <a:extLst>
              <a:ext uri="{FF2B5EF4-FFF2-40B4-BE49-F238E27FC236}">
                <a16:creationId xmlns:a16="http://schemas.microsoft.com/office/drawing/2014/main" id="{08D5A5CB-C102-4AA4-B6C8-067458144200}"/>
              </a:ext>
            </a:extLst>
          </p:cNvPr>
          <p:cNvSpPr txBox="1"/>
          <p:nvPr/>
        </p:nvSpPr>
        <p:spPr>
          <a:xfrm>
            <a:off x="822909" y="1403752"/>
            <a:ext cx="7629114" cy="4568071"/>
          </a:xfrm>
          <a:prstGeom prst="roundRect">
            <a:avLst>
              <a:gd name="adj" fmla="val 2314"/>
            </a:avLst>
          </a:prstGeom>
          <a:solidFill>
            <a:schemeClr val="bg1">
              <a:lumMod val="95000"/>
            </a:schemeClr>
          </a:solidFill>
          <a:ln w="76200">
            <a:solidFill>
              <a:srgbClr val="C00000"/>
            </a:solidFill>
          </a:ln>
        </p:spPr>
        <p:txBody>
          <a:bodyPr wrap="square" rtlCol="0">
            <a:spAutoFit/>
          </a:bodyPr>
          <a:lstStyle/>
          <a:p>
            <a:r>
              <a:rPr lang="en-AU" sz="3600" b="1" dirty="0">
                <a:solidFill>
                  <a:srgbClr val="C00000"/>
                </a:solidFill>
                <a:latin typeface="+mn-lt"/>
              </a:rPr>
              <a:t>What if:</a:t>
            </a:r>
          </a:p>
          <a:p>
            <a:pPr marL="571500" indent="-571500">
              <a:buFont typeface="Arial" panose="020B0604020202020204" pitchFamily="34" charset="0"/>
              <a:buChar char="•"/>
            </a:pPr>
            <a:r>
              <a:rPr lang="en-AU" sz="3600" dirty="0">
                <a:latin typeface="+mn-lt"/>
              </a:rPr>
              <a:t>Your main customer stops paying their bills?</a:t>
            </a:r>
          </a:p>
          <a:p>
            <a:pPr marL="571500" indent="-571500">
              <a:buFont typeface="Arial" panose="020B0604020202020204" pitchFamily="34" charset="0"/>
              <a:buChar char="•"/>
            </a:pPr>
            <a:r>
              <a:rPr lang="en-AU" sz="3600" dirty="0">
                <a:latin typeface="+mn-lt"/>
              </a:rPr>
              <a:t>Your only supplier fails to deliver?</a:t>
            </a:r>
          </a:p>
          <a:p>
            <a:pPr marL="571500" indent="-571500">
              <a:buFont typeface="Arial" panose="020B0604020202020204" pitchFamily="34" charset="0"/>
              <a:buChar char="•"/>
            </a:pPr>
            <a:r>
              <a:rPr lang="en-AU" sz="3600" dirty="0">
                <a:latin typeface="+mn-lt"/>
              </a:rPr>
              <a:t>Your phone and computer get stolen?</a:t>
            </a:r>
          </a:p>
          <a:p>
            <a:pPr marL="571500" indent="-571500">
              <a:buFont typeface="Arial" panose="020B0604020202020204" pitchFamily="34" charset="0"/>
              <a:buChar char="•"/>
            </a:pPr>
            <a:r>
              <a:rPr lang="en-AU" sz="3600" dirty="0">
                <a:latin typeface="+mn-lt"/>
              </a:rPr>
              <a:t>You have an accident and can’t work for 2 months?</a:t>
            </a:r>
          </a:p>
        </p:txBody>
      </p:sp>
    </p:spTree>
    <p:extLst>
      <p:ext uri="{BB962C8B-B14F-4D97-AF65-F5344CB8AC3E}">
        <p14:creationId xmlns:p14="http://schemas.microsoft.com/office/powerpoint/2010/main" val="1399883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200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2000"/>
                                        <p:tgtEl>
                                          <p:spTgt spid="40"/>
                                        </p:tgtEl>
                                      </p:cBhvr>
                                    </p:animEffect>
                                  </p:childTnLst>
                                </p:cTn>
                              </p:par>
                            </p:childTnLst>
                          </p:cTn>
                        </p:par>
                        <p:par>
                          <p:cTn id="11" fill="hold">
                            <p:stCondLst>
                              <p:cond delay="4000"/>
                            </p:stCondLst>
                            <p:childTnLst>
                              <p:par>
                                <p:cTn id="12" presetID="10" presetClass="entr" presetSubtype="0" fill="hold" nodeType="afterEffect">
                                  <p:stCondLst>
                                    <p:cond delay="200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2000"/>
                                        <p:tgtEl>
                                          <p:spTgt spid="36"/>
                                        </p:tgtEl>
                                      </p:cBhvr>
                                    </p:animEffect>
                                  </p:childTnLst>
                                </p:cTn>
                              </p:par>
                            </p:childTnLst>
                          </p:cTn>
                        </p:par>
                        <p:par>
                          <p:cTn id="15" fill="hold">
                            <p:stCondLst>
                              <p:cond delay="8000"/>
                            </p:stCondLst>
                            <p:childTnLst>
                              <p:par>
                                <p:cTn id="16" presetID="10" presetClass="entr" presetSubtype="0" fill="hold" nodeType="afterEffect">
                                  <p:stCondLst>
                                    <p:cond delay="200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2000"/>
                                        <p:tgtEl>
                                          <p:spTgt spid="35"/>
                                        </p:tgtEl>
                                      </p:cBhvr>
                                    </p:animEffect>
                                  </p:childTnLst>
                                </p:cTn>
                              </p:par>
                            </p:childTnLst>
                          </p:cTn>
                        </p:par>
                        <p:par>
                          <p:cTn id="19" fill="hold">
                            <p:stCondLst>
                              <p:cond delay="12000"/>
                            </p:stCondLst>
                            <p:childTnLst>
                              <p:par>
                                <p:cTn id="20" presetID="10" presetClass="entr" presetSubtype="0" fill="hold" nodeType="afterEffect">
                                  <p:stCondLst>
                                    <p:cond delay="20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2000"/>
                                        <p:tgtEl>
                                          <p:spTgt spid="3"/>
                                        </p:tgtEl>
                                      </p:cBhvr>
                                    </p:animEffect>
                                  </p:childTnLst>
                                </p:cTn>
                              </p:par>
                            </p:childTnLst>
                          </p:cTn>
                        </p:par>
                        <p:par>
                          <p:cTn id="23" fill="hold">
                            <p:stCondLst>
                              <p:cond delay="16000"/>
                            </p:stCondLst>
                            <p:childTnLst>
                              <p:par>
                                <p:cTn id="24" presetID="10" presetClass="entr" presetSubtype="0" fill="hold" nodeType="afterEffect">
                                  <p:stCondLst>
                                    <p:cond delay="200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2000"/>
                                        <p:tgtEl>
                                          <p:spTgt spid="29"/>
                                        </p:tgtEl>
                                      </p:cBhvr>
                                    </p:animEffect>
                                  </p:childTnLst>
                                </p:cTn>
                              </p:par>
                            </p:childTnLst>
                          </p:cTn>
                        </p:par>
                        <p:par>
                          <p:cTn id="27" fill="hold">
                            <p:stCondLst>
                              <p:cond delay="20000"/>
                            </p:stCondLst>
                            <p:childTnLst>
                              <p:par>
                                <p:cTn id="28" presetID="10" presetClass="entr" presetSubtype="0" fill="hold" nodeType="afterEffect">
                                  <p:stCondLst>
                                    <p:cond delay="20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0"/>
                                        <p:tgtEl>
                                          <p:spTgt spid="15"/>
                                        </p:tgtEl>
                                      </p:cBhvr>
                                    </p:animEffect>
                                  </p:childTnLst>
                                </p:cTn>
                              </p:par>
                            </p:childTnLst>
                          </p:cTn>
                        </p:par>
                        <p:par>
                          <p:cTn id="31" fill="hold">
                            <p:stCondLst>
                              <p:cond delay="24000"/>
                            </p:stCondLst>
                            <p:childTnLst>
                              <p:par>
                                <p:cTn id="32" presetID="10" presetClass="entr" presetSubtype="0" fill="hold" nodeType="afterEffect">
                                  <p:stCondLst>
                                    <p:cond delay="2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000"/>
                                        <p:tgtEl>
                                          <p:spTgt spid="11"/>
                                        </p:tgtEl>
                                      </p:cBhvr>
                                    </p:animEffect>
                                  </p:childTnLst>
                                </p:cTn>
                              </p:par>
                            </p:childTnLst>
                          </p:cTn>
                        </p:par>
                        <p:par>
                          <p:cTn id="35" fill="hold">
                            <p:stCondLst>
                              <p:cond delay="28000"/>
                            </p:stCondLst>
                            <p:childTnLst>
                              <p:par>
                                <p:cTn id="36" presetID="10" presetClass="entr" presetSubtype="0" fill="hold" nodeType="afterEffect">
                                  <p:stCondLst>
                                    <p:cond delay="20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2000"/>
                                        <p:tgtEl>
                                          <p:spTgt spid="17"/>
                                        </p:tgtEl>
                                      </p:cBhvr>
                                    </p:animEffect>
                                  </p:childTnLst>
                                </p:cTn>
                              </p:par>
                            </p:childTnLst>
                          </p:cTn>
                        </p:par>
                        <p:par>
                          <p:cTn id="39" fill="hold">
                            <p:stCondLst>
                              <p:cond delay="32000"/>
                            </p:stCondLst>
                            <p:childTnLst>
                              <p:par>
                                <p:cTn id="40" presetID="10" presetClass="entr" presetSubtype="0" fill="hold" nodeType="afterEffect">
                                  <p:stCondLst>
                                    <p:cond delay="20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000"/>
                                        <p:tgtEl>
                                          <p:spTgt spid="16"/>
                                        </p:tgtEl>
                                      </p:cBhvr>
                                    </p:animEffect>
                                  </p:childTnLst>
                                </p:cTn>
                              </p:par>
                            </p:childTnLst>
                          </p:cTn>
                        </p:par>
                        <p:par>
                          <p:cTn id="43" fill="hold">
                            <p:stCondLst>
                              <p:cond delay="36000"/>
                            </p:stCondLst>
                            <p:childTnLst>
                              <p:par>
                                <p:cTn id="44" presetID="10" presetClass="entr" presetSubtype="0" fill="hold" nodeType="afterEffect">
                                  <p:stCondLst>
                                    <p:cond delay="20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2000"/>
                                        <p:tgtEl>
                                          <p:spTgt spid="22"/>
                                        </p:tgtEl>
                                      </p:cBhvr>
                                    </p:animEffect>
                                  </p:childTnLst>
                                </p:cTn>
                              </p:par>
                            </p:childTnLst>
                          </p:cTn>
                        </p:par>
                        <p:par>
                          <p:cTn id="47" fill="hold">
                            <p:stCondLst>
                              <p:cond delay="40000"/>
                            </p:stCondLst>
                            <p:childTnLst>
                              <p:par>
                                <p:cTn id="48" presetID="10" presetClass="entr" presetSubtype="0" fill="hold" grpId="0" nodeType="afterEffect">
                                  <p:stCondLst>
                                    <p:cond delay="200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Placeholder 1"/>
          <p:cNvSpPr>
            <a:spLocks noGrp="1"/>
          </p:cNvSpPr>
          <p:nvPr>
            <p:ph type="body" sz="quarter" idx="10"/>
          </p:nvPr>
        </p:nvSpPr>
        <p:spPr/>
        <p:txBody>
          <a:bodyPr/>
          <a:lstStyle/>
          <a:p>
            <a:r>
              <a:rPr lang="en-US" dirty="0"/>
              <a:t>BUILDING PERSONAL PREPAREDNESS</a:t>
            </a:r>
          </a:p>
        </p:txBody>
      </p:sp>
    </p:spTree>
    <p:extLst>
      <p:ext uri="{BB962C8B-B14F-4D97-AF65-F5344CB8AC3E}">
        <p14:creationId xmlns:p14="http://schemas.microsoft.com/office/powerpoint/2010/main" val="1342857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your highest priorities?  </a:t>
            </a:r>
          </a:p>
        </p:txBody>
      </p:sp>
      <p:pic>
        <p:nvPicPr>
          <p:cNvPr id="11" name="Picture Placeholder 10">
            <a:extLst>
              <a:ext uri="{FF2B5EF4-FFF2-40B4-BE49-F238E27FC236}">
                <a16:creationId xmlns:a16="http://schemas.microsoft.com/office/drawing/2014/main" id="{D6F799FD-C578-4915-891E-009FF677E04C}"/>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49988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6" name="Group 1045"/>
          <p:cNvGrpSpPr/>
          <p:nvPr/>
        </p:nvGrpSpPr>
        <p:grpSpPr>
          <a:xfrm>
            <a:off x="76398" y="504897"/>
            <a:ext cx="8991204" cy="5401601"/>
            <a:chOff x="273443" y="539699"/>
            <a:chExt cx="8991204" cy="5401601"/>
          </a:xfrm>
        </p:grpSpPr>
        <p:grpSp>
          <p:nvGrpSpPr>
            <p:cNvPr id="26" name="Group 25"/>
            <p:cNvGrpSpPr/>
            <p:nvPr/>
          </p:nvGrpSpPr>
          <p:grpSpPr>
            <a:xfrm>
              <a:off x="6156538" y="4101770"/>
              <a:ext cx="2963926" cy="1519937"/>
              <a:chOff x="6405304" y="3366685"/>
              <a:chExt cx="2963926" cy="1519937"/>
            </a:xfrm>
          </p:grpSpPr>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9137" y="3366685"/>
                <a:ext cx="1936261" cy="1292363"/>
              </a:xfrm>
              <a:prstGeom prst="rect">
                <a:avLst/>
              </a:prstGeom>
            </p:spPr>
          </p:pic>
          <p:sp>
            <p:nvSpPr>
              <p:cNvPr id="32" name="TextBox 31"/>
              <p:cNvSpPr txBox="1"/>
              <p:nvPr/>
            </p:nvSpPr>
            <p:spPr>
              <a:xfrm>
                <a:off x="6405304" y="4517290"/>
                <a:ext cx="2963926"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Change of Clothes</a:t>
                </a:r>
              </a:p>
            </p:txBody>
          </p:sp>
        </p:grpSp>
        <p:grpSp>
          <p:nvGrpSpPr>
            <p:cNvPr id="38" name="Group 37"/>
            <p:cNvGrpSpPr/>
            <p:nvPr/>
          </p:nvGrpSpPr>
          <p:grpSpPr>
            <a:xfrm>
              <a:off x="5530540" y="539699"/>
              <a:ext cx="2583753" cy="1488484"/>
              <a:chOff x="5511022" y="717358"/>
              <a:chExt cx="2583753" cy="1488484"/>
            </a:xfrm>
          </p:grpSpPr>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678614">
                <a:off x="5511022" y="717358"/>
                <a:ext cx="2287312" cy="1488484"/>
              </a:xfrm>
              <a:prstGeom prst="rect">
                <a:avLst/>
              </a:prstGeom>
            </p:spPr>
          </p:pic>
          <p:sp>
            <p:nvSpPr>
              <p:cNvPr id="29" name="TextBox 28"/>
              <p:cNvSpPr txBox="1"/>
              <p:nvPr/>
            </p:nvSpPr>
            <p:spPr>
              <a:xfrm>
                <a:off x="6420590" y="1618559"/>
                <a:ext cx="1674185"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Flashlight</a:t>
                </a:r>
              </a:p>
            </p:txBody>
          </p:sp>
        </p:grpSp>
        <p:grpSp>
          <p:nvGrpSpPr>
            <p:cNvPr id="33" name="Group 32"/>
            <p:cNvGrpSpPr/>
            <p:nvPr/>
          </p:nvGrpSpPr>
          <p:grpSpPr>
            <a:xfrm>
              <a:off x="1735585" y="4500305"/>
              <a:ext cx="1996897" cy="1440995"/>
              <a:chOff x="-2582839" y="4759603"/>
              <a:chExt cx="1996897" cy="1440995"/>
            </a:xfrm>
          </p:grpSpPr>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00591" y="4759603"/>
                <a:ext cx="1632401" cy="1256329"/>
              </a:xfrm>
              <a:prstGeom prst="rect">
                <a:avLst/>
              </a:prstGeom>
            </p:spPr>
          </p:pic>
          <p:sp>
            <p:nvSpPr>
              <p:cNvPr id="27" name="TextBox 26"/>
              <p:cNvSpPr txBox="1"/>
              <p:nvPr/>
            </p:nvSpPr>
            <p:spPr>
              <a:xfrm>
                <a:off x="-2582839" y="5831266"/>
                <a:ext cx="1996897"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Medical Supplies</a:t>
                </a:r>
              </a:p>
            </p:txBody>
          </p:sp>
        </p:grpSp>
        <p:pic>
          <p:nvPicPr>
            <p:cNvPr id="8" name="Picture 7"/>
            <p:cNvPicPr>
              <a:picLocks noChangeAspect="1"/>
            </p:cNvPicPr>
            <p:nvPr/>
          </p:nvPicPr>
          <p:blipFill>
            <a:blip r:embed="rId6" cstate="screen">
              <a:extLst>
                <a:ext uri="{BEBA8EAE-BF5A-486C-A8C5-ECC9F3942E4B}">
                  <a14:imgProps xmlns:a14="http://schemas.microsoft.com/office/drawing/2010/main">
                    <a14:imgLayer r:embed="rId7">
                      <a14:imgEffect>
                        <a14:backgroundRemoval t="1998" b="97180" l="1596" r="98759"/>
                      </a14:imgEffect>
                    </a14:imgLayer>
                  </a14:imgProps>
                </a:ext>
                <a:ext uri="{28A0092B-C50C-407E-A947-70E740481C1C}">
                  <a14:useLocalDpi xmlns:a14="http://schemas.microsoft.com/office/drawing/2010/main"/>
                </a:ext>
              </a:extLst>
            </a:blip>
            <a:stretch>
              <a:fillRect/>
            </a:stretch>
          </p:blipFill>
          <p:spPr>
            <a:xfrm>
              <a:off x="3565706" y="1494572"/>
              <a:ext cx="2012589" cy="3036726"/>
            </a:xfrm>
            <a:prstGeom prst="rect">
              <a:avLst/>
            </a:prstGeom>
          </p:spPr>
        </p:pic>
        <p:grpSp>
          <p:nvGrpSpPr>
            <p:cNvPr id="23" name="Group 22"/>
            <p:cNvGrpSpPr/>
            <p:nvPr/>
          </p:nvGrpSpPr>
          <p:grpSpPr>
            <a:xfrm>
              <a:off x="1241961" y="1282323"/>
              <a:ext cx="1717102" cy="1411136"/>
              <a:chOff x="800695" y="1229558"/>
              <a:chExt cx="1717102" cy="1411136"/>
            </a:xfrm>
          </p:grpSpPr>
          <p:pic>
            <p:nvPicPr>
              <p:cNvPr id="9" name="Picture 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2579" y="1229558"/>
                <a:ext cx="1695218" cy="1128149"/>
              </a:xfrm>
              <a:prstGeom prst="rect">
                <a:avLst/>
              </a:prstGeom>
            </p:spPr>
          </p:pic>
          <p:sp>
            <p:nvSpPr>
              <p:cNvPr id="22" name="TextBox 21"/>
              <p:cNvSpPr txBox="1"/>
              <p:nvPr/>
            </p:nvSpPr>
            <p:spPr>
              <a:xfrm>
                <a:off x="800695" y="2271362"/>
                <a:ext cx="1674185"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Food</a:t>
                </a:r>
              </a:p>
            </p:txBody>
          </p:sp>
        </p:grpSp>
        <p:grpSp>
          <p:nvGrpSpPr>
            <p:cNvPr id="35" name="Group 34"/>
            <p:cNvGrpSpPr/>
            <p:nvPr/>
          </p:nvGrpSpPr>
          <p:grpSpPr>
            <a:xfrm>
              <a:off x="273443" y="2353525"/>
              <a:ext cx="1674185" cy="1369263"/>
              <a:chOff x="789054" y="2643603"/>
              <a:chExt cx="1674185" cy="1369263"/>
            </a:xfrm>
          </p:grpSpPr>
          <p:pic>
            <p:nvPicPr>
              <p:cNvPr id="16" name="Picture 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01792" y="2643603"/>
                <a:ext cx="1448709" cy="1083367"/>
              </a:xfrm>
              <a:prstGeom prst="rect">
                <a:avLst/>
              </a:prstGeom>
            </p:spPr>
          </p:pic>
          <p:sp>
            <p:nvSpPr>
              <p:cNvPr id="24" name="TextBox 23"/>
              <p:cNvSpPr txBox="1"/>
              <p:nvPr/>
            </p:nvSpPr>
            <p:spPr>
              <a:xfrm>
                <a:off x="789054" y="3643534"/>
                <a:ext cx="1674185"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Water</a:t>
                </a:r>
              </a:p>
            </p:txBody>
          </p:sp>
        </p:grpSp>
        <p:grpSp>
          <p:nvGrpSpPr>
            <p:cNvPr id="34" name="Group 33"/>
            <p:cNvGrpSpPr/>
            <p:nvPr/>
          </p:nvGrpSpPr>
          <p:grpSpPr>
            <a:xfrm>
              <a:off x="534944" y="3768604"/>
              <a:ext cx="1674185" cy="1289344"/>
              <a:chOff x="512351" y="3792823"/>
              <a:chExt cx="1674185" cy="1289344"/>
            </a:xfrm>
          </p:grpSpPr>
          <p:pic>
            <p:nvPicPr>
              <p:cNvPr id="11" name="Picture 1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43097" y="3792823"/>
                <a:ext cx="1436355" cy="992015"/>
              </a:xfrm>
              <a:prstGeom prst="rect">
                <a:avLst/>
              </a:prstGeom>
            </p:spPr>
          </p:pic>
          <p:sp>
            <p:nvSpPr>
              <p:cNvPr id="25" name="TextBox 24"/>
              <p:cNvSpPr txBox="1"/>
              <p:nvPr/>
            </p:nvSpPr>
            <p:spPr>
              <a:xfrm>
                <a:off x="512351" y="4712835"/>
                <a:ext cx="1674185"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Medicine</a:t>
                </a:r>
              </a:p>
            </p:txBody>
          </p:sp>
        </p:grpSp>
        <p:sp>
          <p:nvSpPr>
            <p:cNvPr id="28" name="TextBox 27"/>
            <p:cNvSpPr txBox="1"/>
            <p:nvPr/>
          </p:nvSpPr>
          <p:spPr>
            <a:xfrm>
              <a:off x="4572000" y="5546563"/>
              <a:ext cx="1674185"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Animal Food</a:t>
              </a:r>
            </a:p>
          </p:txBody>
        </p:sp>
        <p:grpSp>
          <p:nvGrpSpPr>
            <p:cNvPr id="37" name="Group 36"/>
            <p:cNvGrpSpPr/>
            <p:nvPr/>
          </p:nvGrpSpPr>
          <p:grpSpPr>
            <a:xfrm>
              <a:off x="7522183" y="1412836"/>
              <a:ext cx="1674185" cy="1077119"/>
              <a:chOff x="7469815" y="1951394"/>
              <a:chExt cx="1674185" cy="1077119"/>
            </a:xfrm>
          </p:grpSpPr>
          <p:pic>
            <p:nvPicPr>
              <p:cNvPr id="20" name="Picture 19"/>
              <p:cNvPicPr>
                <a:picLocks noChangeAspect="1"/>
              </p:cNvPicPr>
              <p:nvPr/>
            </p:nvPicPr>
            <p:blipFill>
              <a:blip r:embed="rId11" cstate="screen">
                <a:extLst>
                  <a:ext uri="{BEBA8EAE-BF5A-486C-A8C5-ECC9F3942E4B}">
                    <a14:imgProps xmlns:a14="http://schemas.microsoft.com/office/drawing/2010/main">
                      <a14:imgLayer r:embed="rId12">
                        <a14:imgEffect>
                          <a14:backgroundRemoval t="6074" b="94963" l="9986" r="94655">
                            <a14:backgroundMark x1="60197" y1="85481" x2="60197" y2="85481"/>
                            <a14:backgroundMark x1="67229" y1="81778" x2="67229" y2="81778"/>
                          </a14:backgroundRemoval>
                        </a14:imgEffect>
                      </a14:imgLayer>
                    </a14:imgProps>
                  </a:ext>
                  <a:ext uri="{28A0092B-C50C-407E-A947-70E740481C1C}">
                    <a14:useLocalDpi xmlns:a14="http://schemas.microsoft.com/office/drawing/2010/main"/>
                  </a:ext>
                </a:extLst>
              </a:blip>
              <a:stretch>
                <a:fillRect/>
              </a:stretch>
            </p:blipFill>
            <p:spPr>
              <a:xfrm>
                <a:off x="7887267" y="1951394"/>
                <a:ext cx="903994" cy="858222"/>
              </a:xfrm>
              <a:prstGeom prst="rect">
                <a:avLst/>
              </a:prstGeom>
            </p:spPr>
          </p:pic>
          <p:sp>
            <p:nvSpPr>
              <p:cNvPr id="31" name="TextBox 30"/>
              <p:cNvSpPr txBox="1"/>
              <p:nvPr/>
            </p:nvSpPr>
            <p:spPr>
              <a:xfrm>
                <a:off x="7469815" y="2659181"/>
                <a:ext cx="1674185"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Batteries</a:t>
                </a:r>
              </a:p>
            </p:txBody>
          </p:sp>
        </p:grpSp>
        <p:grpSp>
          <p:nvGrpSpPr>
            <p:cNvPr id="39" name="Group 38"/>
            <p:cNvGrpSpPr/>
            <p:nvPr/>
          </p:nvGrpSpPr>
          <p:grpSpPr>
            <a:xfrm>
              <a:off x="7590462" y="2493075"/>
              <a:ext cx="1674185" cy="1716687"/>
              <a:chOff x="6130290" y="1786635"/>
              <a:chExt cx="1674185" cy="1716687"/>
            </a:xfrm>
          </p:grpSpPr>
          <p:pic>
            <p:nvPicPr>
              <p:cNvPr id="19" name="Picture 18"/>
              <p:cNvPicPr>
                <a:picLocks noChangeAspect="1"/>
              </p:cNvPicPr>
              <p:nvPr/>
            </p:nvPicPr>
            <p:blipFill>
              <a:blip r:embed="rId13" cstate="screen">
                <a:extLst>
                  <a:ext uri="{BEBA8EAE-BF5A-486C-A8C5-ECC9F3942E4B}">
                    <a14:imgProps xmlns:a14="http://schemas.microsoft.com/office/drawing/2010/main">
                      <a14:imgLayer r:embed="rId14">
                        <a14:imgEffect>
                          <a14:backgroundRemoval t="9632" b="98725" l="7206" r="93971"/>
                        </a14:imgEffect>
                      </a14:imgLayer>
                    </a14:imgProps>
                  </a:ext>
                  <a:ext uri="{28A0092B-C50C-407E-A947-70E740481C1C}">
                    <a14:useLocalDpi xmlns:a14="http://schemas.microsoft.com/office/drawing/2010/main"/>
                  </a:ext>
                </a:extLst>
              </a:blip>
              <a:stretch>
                <a:fillRect/>
              </a:stretch>
            </p:blipFill>
            <p:spPr>
              <a:xfrm>
                <a:off x="6277419" y="1786635"/>
                <a:ext cx="1379928" cy="1432690"/>
              </a:xfrm>
              <a:prstGeom prst="rect">
                <a:avLst/>
              </a:prstGeom>
            </p:spPr>
          </p:pic>
          <p:sp>
            <p:nvSpPr>
              <p:cNvPr id="30" name="TextBox 29"/>
              <p:cNvSpPr txBox="1"/>
              <p:nvPr/>
            </p:nvSpPr>
            <p:spPr>
              <a:xfrm>
                <a:off x="6130290" y="3133990"/>
                <a:ext cx="1674185" cy="369332"/>
              </a:xfrm>
              <a:prstGeom prst="rect">
                <a:avLst/>
              </a:prstGeom>
              <a:noFill/>
            </p:spPr>
            <p:txBody>
              <a:bodyPr wrap="square" rtlCol="0">
                <a:spAutoFit/>
              </a:bodyPr>
              <a:lstStyle/>
              <a:p>
                <a:pPr algn="ctr"/>
                <a:r>
                  <a:rPr lang="en-US" dirty="0">
                    <a:solidFill>
                      <a:srgbClr val="6D6E70"/>
                    </a:solidFill>
                    <a:latin typeface="Akzidenz-Grotesk Std Regular" panose="02000503030000020003" pitchFamily="2" charset="0"/>
                  </a:rPr>
                  <a:t>Radio</a:t>
                </a:r>
              </a:p>
            </p:txBody>
          </p:sp>
        </p:grpSp>
        <p:cxnSp>
          <p:nvCxnSpPr>
            <p:cNvPr id="41" name="Straight Arrow Connector 40"/>
            <p:cNvCxnSpPr/>
            <p:nvPr/>
          </p:nvCxnSpPr>
          <p:spPr>
            <a:xfrm>
              <a:off x="2701187" y="2324127"/>
              <a:ext cx="929307" cy="390901"/>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a:off x="1800883" y="3173974"/>
              <a:ext cx="1733468" cy="22214"/>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1916164" y="3597707"/>
              <a:ext cx="1714330" cy="532389"/>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flipV="1">
              <a:off x="3269091" y="4267852"/>
              <a:ext cx="439201" cy="412989"/>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flipH="1" flipV="1">
              <a:off x="5306336" y="4424435"/>
              <a:ext cx="211532" cy="546150"/>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p:nvPr/>
          </p:nvCxnSpPr>
          <p:spPr>
            <a:xfrm flipH="1" flipV="1">
              <a:off x="5646309" y="3721501"/>
              <a:ext cx="1430321" cy="967115"/>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p:nvPr/>
          </p:nvCxnSpPr>
          <p:spPr>
            <a:xfrm flipH="1" flipV="1">
              <a:off x="5560680" y="3294998"/>
              <a:ext cx="2194527" cy="24125"/>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p:nvPr/>
          </p:nvCxnSpPr>
          <p:spPr>
            <a:xfrm flipH="1">
              <a:off x="5609650" y="1997501"/>
              <a:ext cx="2339316" cy="683896"/>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flipH="1">
              <a:off x="5517868" y="1613346"/>
              <a:ext cx="1121208" cy="643882"/>
            </a:xfrm>
            <a:prstGeom prst="straightConnector1">
              <a:avLst/>
            </a:prstGeom>
            <a:ln>
              <a:solidFill>
                <a:srgbClr val="ED1B2E"/>
              </a:solidFill>
              <a:tailEnd type="triangle"/>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p:txBody>
          <a:bodyPr/>
          <a:lstStyle/>
          <a:p>
            <a:r>
              <a:rPr lang="en-US" dirty="0">
                <a:solidFill>
                  <a:schemeClr val="accent1">
                    <a:lumMod val="75000"/>
                  </a:schemeClr>
                </a:solidFill>
              </a:rPr>
              <a:t>Emergency supplies</a:t>
            </a:r>
          </a:p>
        </p:txBody>
      </p:sp>
      <p:pic>
        <p:nvPicPr>
          <p:cNvPr id="3" name="Picture 2">
            <a:extLst>
              <a:ext uri="{FF2B5EF4-FFF2-40B4-BE49-F238E27FC236}">
                <a16:creationId xmlns:a16="http://schemas.microsoft.com/office/drawing/2014/main" id="{3340CEFC-79FF-42FD-8C6C-F49A668B9F39}"/>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741743" y="4876800"/>
            <a:ext cx="973259" cy="653474"/>
          </a:xfrm>
          <a:prstGeom prst="rect">
            <a:avLst/>
          </a:prstGeom>
        </p:spPr>
      </p:pic>
    </p:spTree>
    <p:extLst>
      <p:ext uri="{BB962C8B-B14F-4D97-AF65-F5344CB8AC3E}">
        <p14:creationId xmlns:p14="http://schemas.microsoft.com/office/powerpoint/2010/main" val="326867568"/>
      </p:ext>
    </p:extLst>
  </p:cSld>
  <p:clrMapOvr>
    <a:masterClrMapping/>
  </p:clrMapOvr>
</p:sld>
</file>

<file path=ppt/theme/theme1.xml><?xml version="1.0" encoding="utf-8"?>
<a:theme xmlns:a="http://schemas.openxmlformats.org/drawingml/2006/main" name="Red Cross Theme">
  <a:themeElements>
    <a:clrScheme name="Red Cross">
      <a:dk1>
        <a:sysClr val="windowText" lastClr="000000"/>
      </a:dk1>
      <a:lt1>
        <a:srgbClr val="FFFFFF"/>
      </a:lt1>
      <a:dk2>
        <a:srgbClr val="3F3F3F"/>
      </a:dk2>
      <a:lt2>
        <a:srgbClr val="E7E6E6"/>
      </a:lt2>
      <a:accent1>
        <a:srgbClr val="FF0000"/>
      </a:accent1>
      <a:accent2>
        <a:srgbClr val="92D050"/>
      </a:accent2>
      <a:accent3>
        <a:srgbClr val="00B0F0"/>
      </a:accent3>
      <a:accent4>
        <a:srgbClr val="FFC000"/>
      </a:accent4>
      <a:accent5>
        <a:srgbClr val="262626"/>
      </a:accent5>
      <a:accent6>
        <a:srgbClr val="3F3F3F"/>
      </a:accent6>
      <a:hlink>
        <a:srgbClr val="0563C1"/>
      </a:hlink>
      <a:folHlink>
        <a:srgbClr val="954F72"/>
      </a:folHlink>
    </a:clrScheme>
    <a:fontScheme name="Red Cros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ff86dbf-5692-4d12-98fc-c0f63b1ffbdf" xsi:nil="true"/>
    <lcf76f155ced4ddcb4097134ff3c332f xmlns="65a4dd1d-88f4-4fb2-b089-14e796ed329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0E18B7980FD4AA4EB9820C79372E6729" ma:contentTypeVersion="13" ma:contentTypeDescription="Crear nuevo documento." ma:contentTypeScope="" ma:versionID="28cd12b4299fe3ee24c8a1388f47012c">
  <xsd:schema xmlns:xsd="http://www.w3.org/2001/XMLSchema" xmlns:xs="http://www.w3.org/2001/XMLSchema" xmlns:p="http://schemas.microsoft.com/office/2006/metadata/properties" xmlns:ns2="65a4dd1d-88f4-4fb2-b089-14e796ed329f" xmlns:ns3="9ff86dbf-5692-4d12-98fc-c0f63b1ffbdf" targetNamespace="http://schemas.microsoft.com/office/2006/metadata/properties" ma:root="true" ma:fieldsID="7f05e4aea8dfbd0913a98be194052b94" ns2:_="" ns3:_="">
    <xsd:import namespace="65a4dd1d-88f4-4fb2-b089-14e796ed329f"/>
    <xsd:import namespace="9ff86dbf-5692-4d12-98fc-c0f63b1ffbd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5a4dd1d-88f4-4fb2-b089-14e796ed32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d8a44517-479e-4e44-b64a-2708cac2e750"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ff86dbf-5692-4d12-98fc-c0f63b1ffbd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960f830a-dc49-4cf1-b68b-2ae185d60334}" ma:internalName="TaxCatchAll" ma:showField="CatchAllData" ma:web="9ff86dbf-5692-4d12-98fc-c0f63b1ffb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1319669-22D9-4B12-9C35-51FA8F29157F}">
  <ds:schemaRefs>
    <ds:schemaRef ds:uri="http://schemas.microsoft.com/sharepoint/v3/contenttype/forms"/>
  </ds:schemaRefs>
</ds:datastoreItem>
</file>

<file path=customXml/itemProps2.xml><?xml version="1.0" encoding="utf-8"?>
<ds:datastoreItem xmlns:ds="http://schemas.openxmlformats.org/officeDocument/2006/customXml" ds:itemID="{2D912681-2C3E-40AC-A1F3-6E2152163A3F}">
  <ds:schemaRefs>
    <ds:schemaRef ds:uri="http://schemas.microsoft.com/office/infopath/2007/PartnerControls"/>
    <ds:schemaRef ds:uri="http://schemas.microsoft.com/office/2006/documentManagement/types"/>
    <ds:schemaRef ds:uri="http://schemas.microsoft.com/office/2006/metadata/properties"/>
    <ds:schemaRef ds:uri="http://purl.org/dc/terms/"/>
    <ds:schemaRef ds:uri="http://purl.org/dc/dcmitype/"/>
    <ds:schemaRef ds:uri="http://schemas.openxmlformats.org/package/2006/metadata/core-properties"/>
    <ds:schemaRef ds:uri="211c22df-567b-48e7-9674-ec73fe91620b"/>
    <ds:schemaRef ds:uri="http://purl.org/dc/elements/1.1/"/>
    <ds:schemaRef ds:uri="http://www.w3.org/XML/1998/namespace"/>
  </ds:schemaRefs>
</ds:datastoreItem>
</file>

<file path=customXml/itemProps3.xml><?xml version="1.0" encoding="utf-8"?>
<ds:datastoreItem xmlns:ds="http://schemas.openxmlformats.org/officeDocument/2006/customXml" ds:itemID="{578C405C-6F4B-4442-9F78-3D00B943C298}"/>
</file>

<file path=docProps/app.xml><?xml version="1.0" encoding="utf-8"?>
<Properties xmlns="http://schemas.openxmlformats.org/officeDocument/2006/extended-properties" xmlns:vt="http://schemas.openxmlformats.org/officeDocument/2006/docPropsVTypes">
  <TotalTime>1265</TotalTime>
  <Words>10053</Words>
  <Application>Microsoft Macintosh PowerPoint</Application>
  <PresentationFormat>On-screen Show (4:3)</PresentationFormat>
  <Paragraphs>698</Paragraphs>
  <Slides>46</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Akzidenz-Grotesk Std Med</vt:lpstr>
      <vt:lpstr>Akzidenz-Grotesk Std Regular</vt:lpstr>
      <vt:lpstr>Arial</vt:lpstr>
      <vt:lpstr>Calibri</vt:lpstr>
      <vt:lpstr>Georgia</vt:lpstr>
      <vt:lpstr>Wingdings</vt:lpstr>
      <vt:lpstr>Red Cross Theme</vt:lpstr>
      <vt:lpstr>PowerPoint Presentation</vt:lpstr>
      <vt:lpstr>PowerPoint Presentation</vt:lpstr>
      <vt:lpstr>Agenda</vt:lpstr>
      <vt:lpstr>Your workbook</vt:lpstr>
      <vt:lpstr>Lets get to know each other</vt:lpstr>
      <vt:lpstr>PowerPoint Presentation</vt:lpstr>
      <vt:lpstr>PowerPoint Presentation</vt:lpstr>
      <vt:lpstr>What are your highest priorities?  </vt:lpstr>
      <vt:lpstr>Emergency supplies</vt:lpstr>
      <vt:lpstr>PowerPoint Presentation</vt:lpstr>
      <vt:lpstr>Consider these situations</vt:lpstr>
      <vt:lpstr>Key priorities </vt:lpstr>
      <vt:lpstr>Resilience baseline</vt:lpstr>
      <vt:lpstr>PowerPoint Presentation</vt:lpstr>
      <vt:lpstr>Basic aims and principles</vt:lpstr>
      <vt:lpstr>PowerPoint Presentation</vt:lpstr>
      <vt:lpstr>Core processes – what are the core things that our organisation does?</vt:lpstr>
      <vt:lpstr>Critical inputs or ingredients</vt:lpstr>
      <vt:lpstr>Figuring out your Plan B</vt:lpstr>
      <vt:lpstr>Making sure you have the right people to make it happen</vt:lpstr>
      <vt:lpstr>Decision making and delegated authority Who can make what decisions in a crisis environment? </vt:lpstr>
      <vt:lpstr>Communication</vt:lpstr>
      <vt:lpstr>Communication</vt:lpstr>
      <vt:lpstr>What if …….</vt:lpstr>
      <vt:lpstr>Communication – Why it matters?</vt:lpstr>
      <vt:lpstr>A communications plan</vt:lpstr>
      <vt:lpstr>Accessing business records</vt:lpstr>
      <vt:lpstr>Restoring data</vt:lpstr>
      <vt:lpstr>PowerPoint Presentation</vt:lpstr>
      <vt:lpstr>Mitigation or reducing impacts and loss</vt:lpstr>
      <vt:lpstr>Mitigation - Pandemic</vt:lpstr>
      <vt:lpstr>Relocation options </vt:lpstr>
      <vt:lpstr>Demand</vt:lpstr>
      <vt:lpstr>Supply chain</vt:lpstr>
      <vt:lpstr>Financing recovery</vt:lpstr>
      <vt:lpstr>Next steps to complete your Business Continuity Plan</vt:lpstr>
      <vt:lpstr>PowerPoint Presentation</vt:lpstr>
      <vt:lpstr>Wrapping it all up</vt:lpstr>
      <vt:lpstr>What are the KEY ACTIONS ?</vt:lpstr>
      <vt:lpstr>What are the KEY ACTIONS ?</vt:lpstr>
      <vt:lpstr>PowerPoint Presentation</vt:lpstr>
      <vt:lpstr>What does Atlas prepare businesses for?</vt:lpstr>
      <vt:lpstr>How to use Atlas</vt:lpstr>
      <vt:lpstr>Small businesses can contribute to community resilience</vt:lpstr>
      <vt:lpstr>Survey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Hatton</dc:creator>
  <cp:lastModifiedBy>Jessica Robbins</cp:lastModifiedBy>
  <cp:revision>27</cp:revision>
  <dcterms:created xsi:type="dcterms:W3CDTF">2019-08-27T23:04:01Z</dcterms:created>
  <dcterms:modified xsi:type="dcterms:W3CDTF">2019-10-28T23:02:48Z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0x0101000E18B7980FD4AA4EB9820C79372E6729</vt:lpwstr>
  </property>
</Properties>
</file>